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0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257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4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47C1-6E17-4C38-9EB0-E99DC49C3424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A496-FA43-440C-9C50-E24258961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3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9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4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3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2F51-C752-4CB7-9570-18DC0D828E3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97BF-5B9F-44AD-9399-BEFAFB86D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4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8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</a:t>
            </a:r>
            <a:r>
              <a:rPr lang="en-US" dirty="0"/>
              <a:t>the Carbon Dioxide coming from the </a:t>
            </a:r>
            <a:r>
              <a:rPr lang="en-US" dirty="0" smtClean="0"/>
              <a:t>cat goes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6400800" cy="4521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Atmosphere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Plant</a:t>
            </a:r>
          </a:p>
          <a:p>
            <a:pPr marL="514350" indent="-514350">
              <a:buAutoNum type="arabicPeriod"/>
            </a:pPr>
            <a:r>
              <a:rPr lang="en-US" dirty="0" smtClean="0"/>
              <a:t>Chloroplast</a:t>
            </a:r>
          </a:p>
          <a:p>
            <a:pPr marL="514350" indent="-514350">
              <a:buAutoNum type="arabicPeriod"/>
            </a:pPr>
            <a:r>
              <a:rPr lang="en-US" dirty="0" smtClean="0"/>
              <a:t>Sugar</a:t>
            </a:r>
          </a:p>
          <a:p>
            <a:pPr marL="514350" indent="-514350">
              <a:buAutoNum type="arabicPeriod"/>
            </a:pPr>
            <a:r>
              <a:rPr lang="en-US" dirty="0" smtClean="0"/>
              <a:t>Animal</a:t>
            </a:r>
          </a:p>
          <a:p>
            <a:pPr marL="514350" indent="-514350">
              <a:buAutoNum type="arabicPeriod"/>
            </a:pPr>
            <a:r>
              <a:rPr lang="en-US" dirty="0" smtClean="0"/>
              <a:t>CO2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9. Which picture is the substrate?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21336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</a:t>
            </a:r>
          </a:p>
          <a:p>
            <a:pPr marL="514350" indent="-514350">
              <a:buAutoNum type="alphaUcPeriod"/>
            </a:pPr>
            <a:r>
              <a:rPr lang="en-US" dirty="0" smtClean="0"/>
              <a:t>B </a:t>
            </a:r>
          </a:p>
          <a:p>
            <a:pPr marL="514350" indent="-514350"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AutoNum type="alphaUcPeriod"/>
            </a:pPr>
            <a:r>
              <a:rPr lang="en-US" dirty="0" smtClean="0"/>
              <a:t>D</a:t>
            </a:r>
          </a:p>
          <a:p>
            <a:pPr marL="514350" indent="-514350">
              <a:buAutoNum type="alphaUcPeriod"/>
            </a:pPr>
            <a:r>
              <a:rPr lang="en-US" dirty="0" smtClean="0"/>
              <a:t>E 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5643"/>
            <a:ext cx="4887703" cy="30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1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7800" y="76200"/>
            <a:ext cx="8509000" cy="2514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10. In </a:t>
            </a:r>
            <a:r>
              <a:rPr lang="en-US" sz="3600" dirty="0"/>
              <a:t>the enzyme-controlled reaction represented by the word equation below, which molecules are considered the substrate</a:t>
            </a:r>
            <a:r>
              <a:rPr lang="en-US" sz="36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/>
              <a:t>monosaccharide + monosaccharide </a:t>
            </a:r>
            <a:r>
              <a:rPr lang="en-US" sz="2700" b="1" dirty="0">
                <a:sym typeface="Wingdings"/>
              </a:rPr>
              <a:t></a:t>
            </a:r>
            <a:r>
              <a:rPr lang="en-US" sz="2700" b="1" dirty="0"/>
              <a:t> disaccharide + water</a:t>
            </a:r>
            <a:endParaRPr lang="en-US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2540000"/>
            <a:ext cx="7277100" cy="36576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monosaccharide and monosaccharide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/>
              <a:t>disaccharide and </a:t>
            </a:r>
            <a:r>
              <a:rPr lang="en-US" dirty="0" smtClean="0"/>
              <a:t>water</a:t>
            </a:r>
          </a:p>
          <a:p>
            <a:pPr marL="514350" indent="-514350">
              <a:buAutoNum type="alphaUcPeriod"/>
            </a:pPr>
            <a:r>
              <a:rPr lang="en-US" dirty="0"/>
              <a:t>monosaccharide and </a:t>
            </a:r>
            <a:r>
              <a:rPr lang="en-US" dirty="0" smtClean="0"/>
              <a:t>water</a:t>
            </a:r>
          </a:p>
          <a:p>
            <a:pPr marL="514350" indent="-514350">
              <a:buAutoNum type="alphaUcPeriod"/>
            </a:pPr>
            <a:r>
              <a:rPr lang="en-US" dirty="0"/>
              <a:t>monosaccharide and </a:t>
            </a:r>
            <a:r>
              <a:rPr lang="en-US" dirty="0" smtClean="0"/>
              <a:t>disaccharide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[Default]</a:t>
            </a:r>
          </a:p>
          <a:p>
            <a:r>
              <a:rPr lang="en-US" dirty="0" smtClean="0"/>
              <a:t>[MC Any]</a:t>
            </a:r>
          </a:p>
          <a:p>
            <a:r>
              <a:rPr lang="en-US" dirty="0" smtClean="0"/>
              <a:t>[MC All]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3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11. Which picture is the active site?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7526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</a:t>
            </a:r>
          </a:p>
          <a:p>
            <a:pPr marL="514350" indent="-514350">
              <a:buAutoNum type="alphaUcPeriod"/>
            </a:pPr>
            <a:r>
              <a:rPr lang="en-US" dirty="0" smtClean="0"/>
              <a:t>B </a:t>
            </a:r>
          </a:p>
          <a:p>
            <a:pPr marL="514350" indent="-514350">
              <a:buAutoNum type="alphaUcPeriod"/>
            </a:pPr>
            <a:r>
              <a:rPr lang="en-US" dirty="0" smtClean="0"/>
              <a:t>C</a:t>
            </a:r>
          </a:p>
          <a:p>
            <a:pPr marL="514350" indent="-514350">
              <a:buAutoNum type="alphaUcPeriod"/>
            </a:pPr>
            <a:r>
              <a:rPr lang="en-US" dirty="0" smtClean="0"/>
              <a:t>D</a:t>
            </a:r>
          </a:p>
          <a:p>
            <a:pPr marL="514350" indent="-514350">
              <a:buAutoNum type="alphaUcPeriod"/>
            </a:pPr>
            <a:r>
              <a:rPr lang="en-US" dirty="0" smtClean="0"/>
              <a:t>E 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[Default]</a:t>
            </a:r>
          </a:p>
          <a:p>
            <a:r>
              <a:rPr lang="en-US" dirty="0" smtClean="0"/>
              <a:t>[MC Any]</a:t>
            </a:r>
          </a:p>
          <a:p>
            <a:r>
              <a:rPr lang="en-US" dirty="0" smtClean="0"/>
              <a:t>[MC All]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0103"/>
            <a:ext cx="4887703" cy="30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12. In </a:t>
            </a:r>
            <a:r>
              <a:rPr lang="en-US" dirty="0"/>
              <a:t>what conditions do enzymes work best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6858000" cy="45212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600" dirty="0"/>
              <a:t>Extreme temperature range and a low pH (acidic) </a:t>
            </a:r>
            <a:r>
              <a:rPr lang="en-US" sz="2600" dirty="0" smtClean="0"/>
              <a:t>conditions</a:t>
            </a:r>
          </a:p>
          <a:p>
            <a:pPr marL="514350" indent="-514350">
              <a:buAutoNum type="alphaUcPeriod"/>
            </a:pPr>
            <a:r>
              <a:rPr lang="en-US" sz="2600" dirty="0"/>
              <a:t>Narrow temperature range and a narrow pH </a:t>
            </a:r>
            <a:r>
              <a:rPr lang="en-US" sz="2600" dirty="0" smtClean="0"/>
              <a:t>conditions</a:t>
            </a:r>
          </a:p>
          <a:p>
            <a:pPr marL="514350" indent="-514350">
              <a:buAutoNum type="alphaUcPeriod"/>
            </a:pPr>
            <a:r>
              <a:rPr lang="en-US" sz="2600" dirty="0"/>
              <a:t>Extreme temperature range and a narrow pH </a:t>
            </a:r>
            <a:r>
              <a:rPr lang="en-US" sz="2600" dirty="0" smtClean="0"/>
              <a:t>conditions</a:t>
            </a:r>
          </a:p>
          <a:p>
            <a:pPr marL="514350" indent="-514350">
              <a:buAutoNum type="alphaUcPeriod"/>
            </a:pPr>
            <a:r>
              <a:rPr lang="en-US" sz="2600" dirty="0"/>
              <a:t>Narrow temperature range and a high pH (basic) conditions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[Default]</a:t>
            </a:r>
          </a:p>
          <a:p>
            <a:r>
              <a:rPr lang="en-US" dirty="0" smtClean="0"/>
              <a:t>[MC Any]</a:t>
            </a:r>
          </a:p>
          <a:p>
            <a:r>
              <a:rPr lang="en-US" dirty="0" smtClean="0"/>
              <a:t>[MC All]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6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13. What is the equation for photosynthesis?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3058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0 + (light energy) -&gt;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</a:t>
            </a:r>
            <a:r>
              <a:rPr lang="en-US" dirty="0" smtClean="0"/>
              <a:t>6O</a:t>
            </a:r>
            <a:r>
              <a:rPr lang="en-US" sz="1800" dirty="0" smtClean="0"/>
              <a:t>2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-&gt; 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0 (+ 38 ATP)</a:t>
            </a:r>
          </a:p>
          <a:p>
            <a:pPr marL="514350" indent="-514350">
              <a:buAutoNum type="alphaUcPeriod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-&gt;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(light energy)</a:t>
            </a:r>
          </a:p>
          <a:p>
            <a:pPr marL="514350" indent="-514350">
              <a:buAutoNum type="alphaUcPeriod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-&gt;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+ (light energy)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8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14. Where in the cell does photosynthesis occur?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71600" y="1689100"/>
            <a:ext cx="4343400" cy="2717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mitochondria</a:t>
            </a:r>
          </a:p>
          <a:p>
            <a:pPr marL="514350" indent="-514350">
              <a:buAutoNum type="alphaUcPeriod"/>
            </a:pPr>
            <a:r>
              <a:rPr lang="en-US" dirty="0" smtClean="0"/>
              <a:t>chloroplast</a:t>
            </a:r>
          </a:p>
          <a:p>
            <a:pPr marL="514350" indent="-514350">
              <a:buAutoNum type="alphaUcPeriod"/>
            </a:pPr>
            <a:r>
              <a:rPr lang="en-US" dirty="0" smtClean="0"/>
              <a:t>nucleus</a:t>
            </a:r>
          </a:p>
          <a:p>
            <a:pPr marL="514350" indent="-514350">
              <a:buAutoNum type="alphaUcPeriod"/>
            </a:pPr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1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15. What is the light absorbing molecule found in plants?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0264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Chlorophyll </a:t>
            </a:r>
          </a:p>
          <a:p>
            <a:pPr marL="514350" indent="-514350">
              <a:buAutoNum type="alphaUcPeriod"/>
            </a:pPr>
            <a:r>
              <a:rPr lang="en-US" dirty="0" smtClean="0"/>
              <a:t>Chloroplast </a:t>
            </a:r>
          </a:p>
          <a:p>
            <a:pPr marL="514350" indent="-514350">
              <a:buAutoNum type="alphaUcPeriod"/>
            </a:pPr>
            <a:r>
              <a:rPr lang="en-US" dirty="0" smtClean="0"/>
              <a:t>ATP</a:t>
            </a:r>
          </a:p>
          <a:p>
            <a:pPr marL="514350" indent="-514350">
              <a:buAutoNum type="alphaUcPeriod"/>
            </a:pPr>
            <a:r>
              <a:rPr lang="en-US" dirty="0" smtClean="0"/>
              <a:t>Mitochondria 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3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16. The </a:t>
            </a:r>
            <a:r>
              <a:rPr lang="en-US" sz="2800" dirty="0"/>
              <a:t>picture shows a student’s experiment with Elodea, a common aquatic plant. Which change in this experiment is most likely to increase the volume of oxygen gas that accumulates in the top of the tube?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955800"/>
            <a:ext cx="4876800" cy="3810000"/>
          </a:xfrm>
        </p:spPr>
        <p:txBody>
          <a:bodyPr>
            <a:normAutofit/>
          </a:bodyPr>
          <a:lstStyle/>
          <a:p>
            <a:pPr marL="971550" lvl="1" indent="-514350">
              <a:buAutoNum type="alphaUcPeriod"/>
            </a:pPr>
            <a:r>
              <a:rPr lang="en-US" dirty="0" smtClean="0"/>
              <a:t>Use </a:t>
            </a:r>
            <a:r>
              <a:rPr lang="en-US" dirty="0"/>
              <a:t>fewer plants</a:t>
            </a:r>
          </a:p>
          <a:p>
            <a:pPr marL="971550" lvl="1" indent="-514350">
              <a:buAutoNum type="alphaUcPeriod"/>
            </a:pPr>
            <a:r>
              <a:rPr lang="en-US" dirty="0"/>
              <a:t>Replace the beaker with a larger container</a:t>
            </a:r>
          </a:p>
          <a:p>
            <a:pPr marL="971550" lvl="1" indent="-514350">
              <a:buAutoNum type="alphaUcPeriod"/>
            </a:pPr>
            <a:r>
              <a:rPr lang="en-US" dirty="0"/>
              <a:t>Move the light source closer to the beaker</a:t>
            </a:r>
          </a:p>
          <a:p>
            <a:pPr marL="971550" lvl="1" indent="-514350">
              <a:buAutoNum type="alphaUcPeriod"/>
            </a:pPr>
            <a:r>
              <a:rPr lang="en-US" dirty="0"/>
              <a:t>Reduce the amount of water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[Default]</a:t>
            </a:r>
          </a:p>
          <a:p>
            <a:r>
              <a:rPr lang="en-US" dirty="0" smtClean="0"/>
              <a:t>[MC Any]</a:t>
            </a:r>
          </a:p>
          <a:p>
            <a:r>
              <a:rPr lang="en-US" dirty="0" smtClean="0"/>
              <a:t>[MC All]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46" y="1701349"/>
            <a:ext cx="3563010" cy="370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6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17. What </a:t>
            </a:r>
            <a:r>
              <a:rPr lang="en-US" dirty="0"/>
              <a:t>is the role of cellular respiration in plants?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0264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To absorb carbon dioxide 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/>
              <a:t>To release oxygen 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/>
              <a:t>To produce ATP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/>
              <a:t>To form glucose 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smtClean="0"/>
              <a:t>Uses the chemical energy in food to give the organism’s cells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0" y="1676400"/>
            <a:ext cx="44196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Mitochondria</a:t>
            </a:r>
          </a:p>
          <a:p>
            <a:pPr marL="514350" indent="-514350">
              <a:buAutoNum type="alphaUcPeriod"/>
            </a:pPr>
            <a:r>
              <a:rPr lang="en-US" dirty="0" smtClean="0"/>
              <a:t>Chloroplast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18. Which step produces the most ATP?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2133600"/>
            <a:ext cx="3886200" cy="3505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Glycolysis</a:t>
            </a:r>
          </a:p>
          <a:p>
            <a:pPr marL="514350" indent="-514350">
              <a:buAutoNum type="alphaUcPeriod"/>
            </a:pPr>
            <a:r>
              <a:rPr lang="en-US" dirty="0" smtClean="0"/>
              <a:t>Krebs Cycle</a:t>
            </a:r>
          </a:p>
          <a:p>
            <a:pPr marL="514350" indent="-514350">
              <a:buAutoNum type="alphaUcPeriod"/>
            </a:pPr>
            <a:r>
              <a:rPr lang="en-US" dirty="0" smtClean="0"/>
              <a:t>ETC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999"/>
            <a:ext cx="4049960" cy="513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47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19. In </a:t>
            </a:r>
            <a:r>
              <a:rPr lang="en-US" dirty="0"/>
              <a:t>which way are photosynthesis and cellular respiration different?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3700" y="1701800"/>
            <a:ext cx="8089900" cy="44196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dirty="0"/>
              <a:t>Cellular respiration stores ATP, while photosynthesis releases </a:t>
            </a:r>
            <a:r>
              <a:rPr lang="en-US" dirty="0" smtClean="0"/>
              <a:t>ATP</a:t>
            </a:r>
          </a:p>
          <a:p>
            <a:pPr marL="514350" indent="-514350">
              <a:buAutoNum type="alphaUcPeriod"/>
            </a:pPr>
            <a:r>
              <a:rPr lang="en-US" dirty="0"/>
              <a:t>Cellular respiration produces oxygen, while photosynthesis uses </a:t>
            </a:r>
            <a:r>
              <a:rPr lang="en-US" dirty="0" smtClean="0"/>
              <a:t>oxygen</a:t>
            </a:r>
          </a:p>
          <a:p>
            <a:pPr marL="514350" indent="-514350">
              <a:buAutoNum type="alphaUcPeriod"/>
            </a:pPr>
            <a:r>
              <a:rPr lang="en-US" dirty="0"/>
              <a:t>Photosynthesis releases energy, while cellular respiration stores energy</a:t>
            </a:r>
            <a:r>
              <a:rPr lang="en-US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dirty="0"/>
              <a:t>Photosynthesis uses carbon dioxide, while cellular respiration produces carbon </a:t>
            </a:r>
            <a:r>
              <a:rPr lang="en-US" dirty="0" smtClean="0"/>
              <a:t>dioxide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1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20. By </a:t>
            </a:r>
            <a:r>
              <a:rPr lang="en-US" dirty="0"/>
              <a:t>which process is the potential energy of organic molecules transferred to a form of energy that is usable by the cells?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95400" y="2463800"/>
            <a:ext cx="4267200" cy="325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D</a:t>
            </a:r>
            <a:r>
              <a:rPr lang="en-US" dirty="0" smtClean="0"/>
              <a:t>igestion  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Photosynthesis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Hydrolysis </a:t>
            </a:r>
          </a:p>
          <a:p>
            <a:pPr marL="514350" indent="-514350">
              <a:buAutoNum type="alphaUcPeriod"/>
            </a:pPr>
            <a:r>
              <a:rPr lang="en-US" dirty="0" smtClean="0"/>
              <a:t>Respiration 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4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21. Energy </a:t>
            </a:r>
            <a:r>
              <a:rPr lang="en-US" dirty="0"/>
              <a:t>for most chemical reactions in cells is supplied by which of the following molecules?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676400" y="2717800"/>
            <a:ext cx="5105400" cy="3225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Adenosine Triphosphate</a:t>
            </a:r>
          </a:p>
          <a:p>
            <a:pPr marL="514350" indent="-514350">
              <a:buAutoNum type="alphaUcPeriod"/>
            </a:pPr>
            <a:r>
              <a:rPr lang="en-US" dirty="0" smtClean="0"/>
              <a:t>Deoxyribose Nucleic acid </a:t>
            </a:r>
          </a:p>
          <a:p>
            <a:pPr marL="514350" indent="-514350">
              <a:buAutoNum type="alphaUcPeriod"/>
            </a:pPr>
            <a:r>
              <a:rPr lang="en-US" dirty="0" smtClean="0"/>
              <a:t>Adrenaline</a:t>
            </a:r>
          </a:p>
          <a:p>
            <a:pPr marL="514350" indent="-514350">
              <a:buAutoNum type="alphaUcPeriod"/>
            </a:pPr>
            <a:r>
              <a:rPr lang="en-US" dirty="0" smtClean="0"/>
              <a:t>Hemoglobin 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22. Where does Glycolysis Occur?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3581400" cy="39624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Cytoplasm</a:t>
            </a:r>
          </a:p>
          <a:p>
            <a:pPr marL="514350" indent="-514350">
              <a:buAutoNum type="alphaUcPeriod"/>
            </a:pPr>
            <a:r>
              <a:rPr lang="en-US" dirty="0" smtClean="0"/>
              <a:t>Mitochondria</a:t>
            </a:r>
          </a:p>
          <a:p>
            <a:pPr marL="514350" indent="-514350">
              <a:buAutoNum type="alphaUcPeriod"/>
            </a:pPr>
            <a:r>
              <a:rPr lang="en-US" dirty="0" smtClean="0"/>
              <a:t>Chloroplast</a:t>
            </a:r>
          </a:p>
          <a:p>
            <a:pPr marL="514350" indent="-514350">
              <a:buAutoNum type="alphaUcPeriod"/>
            </a:pPr>
            <a:r>
              <a:rPr lang="en-US" dirty="0" smtClean="0"/>
              <a:t>Ribosome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8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23. In </a:t>
            </a:r>
            <a:r>
              <a:rPr lang="en-US" sz="2800" dirty="0"/>
              <a:t>glycolysis, the first stage of cellular respiration, ATP molecules are produced. What is the net gain of ATP molecules (per molecule of glucose) from glycolysis?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11300" y="1651000"/>
            <a:ext cx="16764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1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1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24. What is the equation for Cellular Respiration?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026400" cy="45212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+ 6H</a:t>
            </a:r>
            <a:r>
              <a:rPr lang="en-US" baseline="-25000" dirty="0"/>
              <a:t>2</a:t>
            </a:r>
            <a:r>
              <a:rPr lang="en-US" dirty="0"/>
              <a:t>0 + (light energy) -&gt;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sz="1800" dirty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+ 6O</a:t>
            </a:r>
            <a:r>
              <a:rPr lang="en-US" baseline="-25000" dirty="0"/>
              <a:t>2</a:t>
            </a:r>
            <a:r>
              <a:rPr lang="en-US" dirty="0"/>
              <a:t> -&gt; 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0 (+ 38 </a:t>
            </a:r>
            <a:r>
              <a:rPr lang="en-US" dirty="0" smtClean="0"/>
              <a:t>ATP)</a:t>
            </a:r>
          </a:p>
          <a:p>
            <a:pPr marL="514350" indent="-514350">
              <a:buAutoNum type="alphaUcPeriod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-&gt;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+ (light </a:t>
            </a:r>
            <a:r>
              <a:rPr lang="en-US" dirty="0" smtClean="0"/>
              <a:t>energy)</a:t>
            </a:r>
          </a:p>
          <a:p>
            <a:pPr marL="514350" indent="-514350">
              <a:buAutoNum type="alphaUcPeriod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  <a:r>
              <a:rPr lang="en-US" dirty="0"/>
              <a:t> + (light energy)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25. Glucose </a:t>
            </a:r>
            <a:r>
              <a:rPr lang="en-US" dirty="0"/>
              <a:t>is a product of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648200" cy="4648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Process A only</a:t>
            </a:r>
          </a:p>
          <a:p>
            <a:pPr marL="514350" indent="-514350">
              <a:buAutoNum type="alphaUcPeriod"/>
            </a:pPr>
            <a:r>
              <a:rPr lang="en-US" dirty="0" smtClean="0"/>
              <a:t>Process B only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Process B and C  </a:t>
            </a:r>
          </a:p>
          <a:p>
            <a:pPr marL="514350" indent="-514350">
              <a:buAutoNum type="alphaUcPeriod"/>
            </a:pPr>
            <a:r>
              <a:rPr lang="en-US" dirty="0" smtClean="0"/>
              <a:t>Process A and C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13" y="1437986"/>
            <a:ext cx="4067112" cy="252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26. What </a:t>
            </a:r>
            <a:r>
              <a:rPr lang="en-US" dirty="0"/>
              <a:t>is the function of mitochondria?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6781800" cy="452120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to make new DNA through DNA </a:t>
            </a:r>
            <a:r>
              <a:rPr lang="en-US" sz="2800" dirty="0" smtClean="0"/>
              <a:t>replication</a:t>
            </a:r>
          </a:p>
          <a:p>
            <a:pPr marL="514350" indent="-514350">
              <a:buAutoNum type="alphaUcPeriod"/>
            </a:pPr>
            <a:r>
              <a:rPr lang="en-US" sz="2800" dirty="0"/>
              <a:t>to make protein through the process of </a:t>
            </a:r>
            <a:r>
              <a:rPr lang="en-US" sz="2800" dirty="0" smtClean="0"/>
              <a:t>translation</a:t>
            </a:r>
          </a:p>
          <a:p>
            <a:pPr marL="514350" indent="-514350">
              <a:buAutoNum type="alphaUcPeriod"/>
            </a:pPr>
            <a:r>
              <a:rPr lang="en-US" sz="2800" dirty="0"/>
              <a:t>to convert sunlight into glucose through </a:t>
            </a:r>
            <a:r>
              <a:rPr lang="en-US" sz="2800" dirty="0" smtClean="0"/>
              <a:t>photosynthesis</a:t>
            </a:r>
          </a:p>
          <a:p>
            <a:pPr marL="514350" indent="-514350">
              <a:buAutoNum type="alphaUcPeriod"/>
            </a:pPr>
            <a:r>
              <a:rPr lang="en-US" sz="2800" dirty="0"/>
              <a:t>to convert pyruvate into ATP through cellular respiration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6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27. Process </a:t>
            </a:r>
            <a:r>
              <a:rPr lang="en-US" i="1" dirty="0"/>
              <a:t>A </a:t>
            </a:r>
            <a:r>
              <a:rPr lang="en-US" dirty="0"/>
              <a:t>is known 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648200" cy="4648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Photosynthesis</a:t>
            </a:r>
          </a:p>
          <a:p>
            <a:pPr marL="514350" indent="-514350">
              <a:buAutoNum type="alphaUcPeriod"/>
            </a:pPr>
            <a:r>
              <a:rPr lang="en-US" dirty="0" smtClean="0"/>
              <a:t>Fermentation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Dehydration synthesis  </a:t>
            </a:r>
          </a:p>
          <a:p>
            <a:pPr marL="514350" indent="-514350">
              <a:buAutoNum type="alphaUcPeriod"/>
            </a:pPr>
            <a:r>
              <a:rPr lang="en-US" dirty="0" smtClean="0"/>
              <a:t>Aerobic </a:t>
            </a:r>
            <a:r>
              <a:rPr lang="en-US" dirty="0"/>
              <a:t>respiration</a:t>
            </a:r>
            <a:endParaRPr lang="en-US" dirty="0" smtClean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13" y="1437986"/>
            <a:ext cx="4067112" cy="252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5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2. The </a:t>
            </a:r>
            <a:r>
              <a:rPr lang="en-US" dirty="0"/>
              <a:t>ability to do </a:t>
            </a:r>
            <a:r>
              <a:rPr lang="en-US" dirty="0" smtClean="0"/>
              <a:t>work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31242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Active </a:t>
            </a:r>
            <a:r>
              <a:rPr lang="en-US" dirty="0" smtClean="0"/>
              <a:t>site</a:t>
            </a:r>
          </a:p>
          <a:p>
            <a:pPr marL="514350" indent="-514350">
              <a:buAutoNum type="alphaUcPeriod"/>
            </a:pPr>
            <a:r>
              <a:rPr lang="en-US" dirty="0" smtClean="0"/>
              <a:t>Autotrophs</a:t>
            </a:r>
          </a:p>
          <a:p>
            <a:pPr marL="514350" indent="-514350">
              <a:buAutoNum type="alphaUcPeriod"/>
            </a:pPr>
            <a:r>
              <a:rPr lang="en-US" dirty="0" smtClean="0"/>
              <a:t>Enzymes</a:t>
            </a:r>
          </a:p>
          <a:p>
            <a:pPr marL="514350" indent="-514350">
              <a:buAutoNum type="alphaUcPeriod"/>
            </a:pPr>
            <a:r>
              <a:rPr lang="en-US" dirty="0"/>
              <a:t>Energy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6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/>
              <a:t>28. Which </a:t>
            </a:r>
            <a:r>
              <a:rPr lang="en-US" sz="3600" dirty="0"/>
              <a:t>statement </a:t>
            </a:r>
            <a:r>
              <a:rPr lang="en-US" sz="3600" b="1" dirty="0"/>
              <a:t>best </a:t>
            </a:r>
            <a:r>
              <a:rPr lang="en-US" sz="3600" dirty="0"/>
              <a:t>distinguishes aerobic from anaerobic respiration?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6781800" cy="2844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sz="2800" dirty="0"/>
              <a:t>Only aerobic respiration involves </a:t>
            </a:r>
            <a:r>
              <a:rPr lang="en-US" sz="2800" dirty="0" smtClean="0"/>
              <a:t>fermentation</a:t>
            </a:r>
          </a:p>
          <a:p>
            <a:pPr marL="514350" indent="-514350">
              <a:buAutoNum type="alphaUcPeriod"/>
            </a:pPr>
            <a:r>
              <a:rPr lang="en-US" sz="2800" dirty="0"/>
              <a:t>Only anaerobic respiration occurs in the </a:t>
            </a:r>
            <a:r>
              <a:rPr lang="en-US" sz="2800" dirty="0" smtClean="0"/>
              <a:t>mitochondria</a:t>
            </a:r>
          </a:p>
          <a:p>
            <a:pPr marL="514350" indent="-514350">
              <a:buAutoNum type="alphaUcPeriod"/>
            </a:pPr>
            <a:r>
              <a:rPr lang="en-US" sz="2800" dirty="0"/>
              <a:t>Only aerobic respiration requires </a:t>
            </a:r>
            <a:r>
              <a:rPr lang="en-US" sz="2800" dirty="0" smtClean="0"/>
              <a:t>oxygen</a:t>
            </a:r>
          </a:p>
          <a:p>
            <a:pPr marL="514350" indent="-514350">
              <a:buAutoNum type="alphaUcPeriod"/>
            </a:pPr>
            <a:r>
              <a:rPr lang="en-US" sz="2800" dirty="0"/>
              <a:t>Only anaerobic respiration produces carbon dioxide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/>
              <a:t>[Default]</a:t>
            </a:r>
          </a:p>
          <a:p>
            <a:r>
              <a:rPr lang="en-US" dirty="0" smtClean="0"/>
              <a:t>[MC Any]</a:t>
            </a:r>
          </a:p>
          <a:p>
            <a:r>
              <a:rPr lang="en-US" dirty="0" smtClean="0"/>
              <a:t>[MC All]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6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29. Where in the cell does the Krebs Cycle take place?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3657600" cy="38100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Chloroplast </a:t>
            </a:r>
          </a:p>
          <a:p>
            <a:pPr marL="514350" indent="-514350">
              <a:buAutoNum type="alphaUcPeriod"/>
            </a:pPr>
            <a:r>
              <a:rPr lang="en-US" dirty="0" smtClean="0"/>
              <a:t>Cytoplasm </a:t>
            </a:r>
          </a:p>
          <a:p>
            <a:pPr marL="514350" indent="-514350">
              <a:buAutoNum type="alphaUcPeriod"/>
            </a:pPr>
            <a:r>
              <a:rPr lang="en-US" dirty="0" smtClean="0"/>
              <a:t>Mitochondria </a:t>
            </a:r>
          </a:p>
          <a:p>
            <a:pPr marL="514350" indent="-514350">
              <a:buAutoNum type="alphaUcPeriod"/>
            </a:pPr>
            <a:r>
              <a:rPr lang="en-US" dirty="0" smtClean="0"/>
              <a:t>Ribosome</a:t>
            </a:r>
          </a:p>
          <a:p>
            <a:pPr marL="514350" indent="-514350">
              <a:buAutoNum type="alphaUcPeriod"/>
            </a:pPr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64" y="1547813"/>
            <a:ext cx="3942586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2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30. How </a:t>
            </a:r>
            <a:r>
              <a:rPr lang="en-US" dirty="0"/>
              <a:t>many ATP’s are produced in Krebs Cycle?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11300" y="1816100"/>
            <a:ext cx="2438400" cy="2590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32-34</a:t>
            </a:r>
          </a:p>
          <a:p>
            <a:pPr marL="514350" indent="-514350">
              <a:buAutoNum type="alphaUcPeriod"/>
            </a:pPr>
            <a:r>
              <a:rPr lang="en-US" dirty="0" smtClean="0"/>
              <a:t>36-38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0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31. What </a:t>
            </a:r>
            <a:r>
              <a:rPr lang="en-US" dirty="0"/>
              <a:t>is the waste product produced during the Krebs Cycle?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62200" y="1841500"/>
            <a:ext cx="2895600" cy="3733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Glucose </a:t>
            </a:r>
          </a:p>
          <a:p>
            <a:pPr marL="514350" indent="-514350">
              <a:buAutoNum type="alphaUcPeriod"/>
            </a:pPr>
            <a:r>
              <a:rPr lang="en-US" dirty="0" smtClean="0"/>
              <a:t>CO</a:t>
            </a:r>
            <a:r>
              <a:rPr lang="en-US" sz="2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sz="2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O</a:t>
            </a:r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10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32. Where in the cell does the ETC take place?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038600" cy="35941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Chloroplast </a:t>
            </a:r>
          </a:p>
          <a:p>
            <a:pPr marL="514350" indent="-514350">
              <a:buAutoNum type="alphaUcPeriod"/>
            </a:pPr>
            <a:r>
              <a:rPr lang="en-US" dirty="0"/>
              <a:t>Cytoplasm </a:t>
            </a:r>
          </a:p>
          <a:p>
            <a:pPr marL="514350" indent="-514350">
              <a:buAutoNum type="alphaUcPeriod"/>
            </a:pPr>
            <a:r>
              <a:rPr lang="en-US" dirty="0"/>
              <a:t>Mitochondria </a:t>
            </a:r>
          </a:p>
          <a:p>
            <a:pPr marL="514350" indent="-514350">
              <a:buAutoNum type="alphaUcPeriod"/>
            </a:pPr>
            <a:r>
              <a:rPr lang="en-US" dirty="0"/>
              <a:t>Ribosome</a:t>
            </a:r>
          </a:p>
          <a:p>
            <a:pPr marL="514350" indent="-514350">
              <a:buAutoNum type="alphaUcPeriod"/>
            </a:pPr>
            <a:r>
              <a:rPr lang="en-US" dirty="0"/>
              <a:t>Nucleus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  <p:pic>
        <p:nvPicPr>
          <p:cNvPr id="2050" name="Picture 2" descr="Image result for electron transport ch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50" y="1601778"/>
            <a:ext cx="4207749" cy="27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0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33. What needs to be at the bottom of the ETC to “catch” the high energy electron?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2425700"/>
            <a:ext cx="3352800" cy="2133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Oxygen</a:t>
            </a:r>
          </a:p>
          <a:p>
            <a:pPr marL="514350" indent="-514350">
              <a:buAutoNum type="alphaUcPeriod"/>
            </a:pPr>
            <a:r>
              <a:rPr lang="en-US" dirty="0" smtClean="0"/>
              <a:t>Carbon</a:t>
            </a:r>
          </a:p>
          <a:p>
            <a:pPr marL="514350" indent="-514350">
              <a:buAutoNum type="alphaUcPeriod"/>
            </a:pPr>
            <a:r>
              <a:rPr lang="en-US" dirty="0" smtClean="0"/>
              <a:t>Water</a:t>
            </a:r>
          </a:p>
          <a:p>
            <a:pPr marL="514350" indent="-514350">
              <a:buAutoNum type="alphaUcPeriod"/>
            </a:pPr>
            <a:r>
              <a:rPr lang="en-US" dirty="0" smtClean="0"/>
              <a:t>Carbon dioxide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34. How </a:t>
            </a:r>
            <a:r>
              <a:rPr lang="en-US" dirty="0"/>
              <a:t>many ATP’s are produced in </a:t>
            </a:r>
            <a:r>
              <a:rPr lang="en-US" dirty="0" smtClean="0"/>
              <a:t>ETC?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057400" y="1638300"/>
            <a:ext cx="2743200" cy="32766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32-34</a:t>
            </a:r>
          </a:p>
          <a:p>
            <a:pPr marL="514350" indent="-514350">
              <a:buAutoNum type="alphaUcPeriod"/>
            </a:pPr>
            <a:r>
              <a:rPr lang="en-US" dirty="0" smtClean="0"/>
              <a:t>36-38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35. What </a:t>
            </a:r>
            <a:r>
              <a:rPr lang="en-US" dirty="0"/>
              <a:t>is the waste product produced during the </a:t>
            </a:r>
            <a:r>
              <a:rPr lang="en-US" dirty="0" smtClean="0"/>
              <a:t>ETC?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62200" y="1841500"/>
            <a:ext cx="2895600" cy="3733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Glucose </a:t>
            </a:r>
          </a:p>
          <a:p>
            <a:pPr marL="514350" indent="-514350">
              <a:buAutoNum type="alphaUcPeriod"/>
            </a:pPr>
            <a:r>
              <a:rPr lang="en-US" dirty="0" smtClean="0"/>
              <a:t>CO</a:t>
            </a:r>
            <a:r>
              <a:rPr lang="en-US" sz="2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sz="2000" dirty="0" smtClean="0"/>
              <a:t>2</a:t>
            </a:r>
            <a:r>
              <a:rPr lang="en-US" dirty="0" smtClean="0"/>
              <a:t>O</a:t>
            </a:r>
          </a:p>
          <a:p>
            <a:pPr marL="514350" indent="-514350">
              <a:buAutoNum type="alphaUcPeriod"/>
            </a:pPr>
            <a:r>
              <a:rPr lang="en-US" dirty="0" smtClean="0"/>
              <a:t>O</a:t>
            </a:r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36. Which process are aerobic?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743200" y="1651000"/>
            <a:ext cx="4876800" cy="2997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Glycolysis</a:t>
            </a:r>
          </a:p>
          <a:p>
            <a:pPr marL="514350" indent="-514350">
              <a:buAutoNum type="alphaUcPeriod"/>
            </a:pPr>
            <a:r>
              <a:rPr lang="en-US" dirty="0" smtClean="0"/>
              <a:t>Krebs Cycle</a:t>
            </a:r>
          </a:p>
          <a:p>
            <a:pPr marL="514350" indent="-514350">
              <a:buAutoNum type="alphaUcPeriod"/>
            </a:pPr>
            <a:r>
              <a:rPr lang="en-US" dirty="0" smtClean="0"/>
              <a:t>Electron Transport Chain</a:t>
            </a:r>
          </a:p>
          <a:p>
            <a:pPr marL="514350" indent="-514350">
              <a:buAutoNum type="alphaUcPeriod"/>
            </a:pPr>
            <a:r>
              <a:rPr lang="en-US" dirty="0" smtClean="0"/>
              <a:t>Photosynthesis </a:t>
            </a:r>
          </a:p>
          <a:p>
            <a:pPr marL="514350" indent="-514350">
              <a:buAutoNum type="alphaUcPeriod"/>
            </a:pPr>
            <a:r>
              <a:rPr lang="en-US" dirty="0" smtClean="0"/>
              <a:t>Both B &amp; C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2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37. When </a:t>
            </a:r>
            <a:r>
              <a:rPr lang="en-US" dirty="0"/>
              <a:t>oxygen is not present in the cell what cellular process does the cell switch to, to keep it alive?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11300" y="1981200"/>
            <a:ext cx="5346700" cy="25273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Cellular </a:t>
            </a:r>
            <a:r>
              <a:rPr lang="en-US" dirty="0" smtClean="0"/>
              <a:t>Respiration</a:t>
            </a:r>
          </a:p>
          <a:p>
            <a:pPr marL="514350" indent="-514350">
              <a:buAutoNum type="alphaUcPeriod"/>
            </a:pPr>
            <a:r>
              <a:rPr lang="en-US" dirty="0"/>
              <a:t>Lactic Acid Fermentation 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/>
              <a:t>Alcoholic </a:t>
            </a:r>
            <a:r>
              <a:rPr lang="en-US" dirty="0" smtClean="0"/>
              <a:t>Fermentation</a:t>
            </a:r>
          </a:p>
          <a:p>
            <a:pPr marL="514350" indent="-514350">
              <a:buAutoNum type="alphaUcPeriod"/>
            </a:pPr>
            <a:r>
              <a:rPr lang="en-US" dirty="0"/>
              <a:t>Krebs </a:t>
            </a:r>
            <a:r>
              <a:rPr lang="en-US" dirty="0" smtClean="0"/>
              <a:t>Cycle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8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Organisms </a:t>
            </a:r>
            <a:r>
              <a:rPr lang="en-US" dirty="0"/>
              <a:t>that cannot make their own food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34290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Autotrophs</a:t>
            </a:r>
          </a:p>
          <a:p>
            <a:pPr marL="514350" indent="-514350">
              <a:buAutoNum type="alphaUcPeriod"/>
            </a:pPr>
            <a:r>
              <a:rPr lang="en-US" dirty="0" smtClean="0"/>
              <a:t>Heterotrophs</a:t>
            </a:r>
          </a:p>
          <a:p>
            <a:pPr marL="514350" indent="-514350">
              <a:buAutoNum type="alphaUcPeriod"/>
            </a:pPr>
            <a:r>
              <a:rPr lang="en-US" dirty="0" smtClean="0"/>
              <a:t>Enzymes</a:t>
            </a:r>
          </a:p>
          <a:p>
            <a:pPr marL="514350" indent="-514350">
              <a:buAutoNum type="alphaUcPeriod"/>
            </a:pPr>
            <a:r>
              <a:rPr lang="en-US" dirty="0"/>
              <a:t>Metabolism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6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38. How much ATP is produced during Fermentation?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743200" y="1981200"/>
            <a:ext cx="1752600" cy="23876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32</a:t>
            </a:r>
          </a:p>
          <a:p>
            <a:pPr marL="514350" indent="-514350">
              <a:buAutoNum type="alphaUcPeriod"/>
            </a:pP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9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39. Where does Alcoholic Fermentation occur?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11300" y="1727200"/>
            <a:ext cx="4267200" cy="198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Yeast</a:t>
            </a:r>
          </a:p>
          <a:p>
            <a:pPr marL="514350" indent="-514350">
              <a:buAutoNum type="alphaUcPeriod"/>
            </a:pPr>
            <a:r>
              <a:rPr lang="en-US" dirty="0"/>
              <a:t>Human Muscle Cells</a:t>
            </a:r>
          </a:p>
          <a:p>
            <a:pPr marL="514350" indent="-514350">
              <a:buAutoNum type="alphaUcPeriod"/>
            </a:pPr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40. What is not produced during Alcoholic Fermentation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62200" y="2133600"/>
            <a:ext cx="3276600" cy="27432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/>
              <a:t>Wine</a:t>
            </a:r>
          </a:p>
          <a:p>
            <a:pPr marL="514350" indent="-514350">
              <a:buAutoNum type="alphaUcPeriod"/>
            </a:pPr>
            <a:r>
              <a:rPr lang="en-US" dirty="0" smtClean="0"/>
              <a:t>Yogurt </a:t>
            </a:r>
          </a:p>
          <a:p>
            <a:pPr marL="514350" indent="-514350">
              <a:buAutoNum type="alphaUcPeriod"/>
            </a:pPr>
            <a:r>
              <a:rPr lang="en-US" dirty="0" smtClean="0"/>
              <a:t>Bread</a:t>
            </a:r>
          </a:p>
          <a:p>
            <a:pPr marL="514350" indent="-514350">
              <a:buAutoNum type="alphaUcPeriod"/>
            </a:pPr>
            <a:r>
              <a:rPr lang="en-US" dirty="0" smtClean="0"/>
              <a:t>Beer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03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37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41. How much ATP is produced if you are given 6 molecules of glucose and NO Oxygen is present?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667000" y="2463800"/>
            <a:ext cx="3429000" cy="2590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6</a:t>
            </a:r>
          </a:p>
          <a:p>
            <a:pPr marL="514350" indent="-514350">
              <a:buAutoNum type="alphaUcPeriod"/>
            </a:pPr>
            <a:r>
              <a:rPr lang="en-US" dirty="0" smtClean="0"/>
              <a:t>12</a:t>
            </a:r>
          </a:p>
          <a:p>
            <a:pPr marL="514350" indent="-514350">
              <a:buAutoNum type="alphaUcPeriod"/>
            </a:pPr>
            <a:r>
              <a:rPr lang="en-US" dirty="0" smtClean="0"/>
              <a:t>36</a:t>
            </a:r>
          </a:p>
          <a:p>
            <a:pPr marL="514350" indent="-514350">
              <a:buAutoNum type="alphaUcPeriod"/>
            </a:pPr>
            <a:r>
              <a:rPr lang="en-US" dirty="0" smtClean="0"/>
              <a:t>216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20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42. What type of Fermentation do Humans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676400" y="1651000"/>
            <a:ext cx="3352800" cy="1447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Lactic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Alcoholic 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26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43. Which of the following is not caused by lactic acid fermentation?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09800" y="1752600"/>
            <a:ext cx="3810000" cy="24384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Pain</a:t>
            </a:r>
          </a:p>
          <a:p>
            <a:pPr marL="514350" indent="-514350">
              <a:buAutoNum type="alphaUcPeriod"/>
            </a:pPr>
            <a:r>
              <a:rPr lang="en-US" dirty="0" smtClean="0"/>
              <a:t>Soreness</a:t>
            </a:r>
          </a:p>
          <a:p>
            <a:pPr marL="514350" indent="-514350">
              <a:buAutoNum type="alphaUcPeriod"/>
            </a:pPr>
            <a:r>
              <a:rPr lang="en-US" dirty="0" smtClean="0"/>
              <a:t>Bread</a:t>
            </a:r>
          </a:p>
          <a:p>
            <a:pPr marL="514350" indent="-514350">
              <a:buAutoNum type="alphaUcPeriod"/>
            </a:pPr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967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44. Which of the following is not a location for Lactic Acid Fermentation?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51000"/>
            <a:ext cx="4724400" cy="20574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lphaUcPeriod"/>
            </a:pPr>
            <a:r>
              <a:rPr lang="en-US" dirty="0"/>
              <a:t>Yeast</a:t>
            </a:r>
          </a:p>
          <a:p>
            <a:pPr marL="514350" indent="-514350">
              <a:buAutoNum type="alphaUcPeriod"/>
            </a:pPr>
            <a:r>
              <a:rPr lang="en-US" dirty="0" smtClean="0"/>
              <a:t>Human Muscle Cells</a:t>
            </a:r>
          </a:p>
          <a:p>
            <a:pPr marL="514350" indent="-514350">
              <a:buAutoNum type="alphaUcPeriod"/>
            </a:pPr>
            <a:r>
              <a:rPr lang="en-US" dirty="0" smtClean="0"/>
              <a:t>Bacteria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2211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45. What is produced when Lactic Acid Fermentation occurs in Bacteria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133600" y="1816100"/>
            <a:ext cx="5334000" cy="29591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Pain, soreness &amp; fatigue</a:t>
            </a:r>
          </a:p>
          <a:p>
            <a:pPr marL="514350" indent="-514350">
              <a:buAutoNum type="alphaUcPeriod"/>
            </a:pPr>
            <a:r>
              <a:rPr lang="en-US" dirty="0" smtClean="0"/>
              <a:t>Bread, beer &amp; wine</a:t>
            </a:r>
          </a:p>
          <a:p>
            <a:pPr marL="514350" indent="-514350">
              <a:buAutoNum type="alphaUcPeriod"/>
            </a:pPr>
            <a:r>
              <a:rPr lang="en-US" dirty="0" smtClean="0"/>
              <a:t>Yogurt &amp; cheese</a:t>
            </a:r>
          </a:p>
          <a:p>
            <a:pPr marL="514350" indent="-514350">
              <a:buAutoNum type="alphaUcPeriod"/>
            </a:pPr>
            <a:r>
              <a:rPr lang="en-US" dirty="0" smtClean="0"/>
              <a:t>Cream cheese and butter 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923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46. If you are given 2 molecules of glucose how many ATP are produced when Oxygen is present?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4600" y="2133600"/>
            <a:ext cx="3962400" cy="26416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2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32</a:t>
            </a:r>
          </a:p>
          <a:p>
            <a:pPr marL="514350" indent="-514350">
              <a:buAutoNum type="alphaUcPeriod"/>
            </a:pPr>
            <a:r>
              <a:rPr lang="en-US" dirty="0" smtClean="0"/>
              <a:t>36</a:t>
            </a:r>
          </a:p>
          <a:p>
            <a:pPr marL="514350" indent="-514350">
              <a:buAutoNum type="alphaUcPeriod"/>
            </a:pPr>
            <a:r>
              <a:rPr lang="en-US" dirty="0" smtClean="0"/>
              <a:t>72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247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47. Which process are anaerobic?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743200" y="1752600"/>
            <a:ext cx="4953000" cy="34925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Glycolysis </a:t>
            </a:r>
          </a:p>
          <a:p>
            <a:pPr marL="514350" indent="-514350">
              <a:buAutoNum type="alphaUcPeriod"/>
            </a:pPr>
            <a:r>
              <a:rPr lang="en-US" dirty="0" smtClean="0"/>
              <a:t>Fermentation </a:t>
            </a:r>
          </a:p>
          <a:p>
            <a:pPr marL="514350" indent="-514350">
              <a:buAutoNum type="alphaUcPeriod"/>
            </a:pPr>
            <a:r>
              <a:rPr lang="en-US" dirty="0" smtClean="0"/>
              <a:t>Krebs Cycle</a:t>
            </a:r>
          </a:p>
          <a:p>
            <a:pPr marL="514350" indent="-514350">
              <a:buAutoNum type="alphaUcPeriod"/>
            </a:pPr>
            <a:r>
              <a:rPr lang="en-US" dirty="0" smtClean="0"/>
              <a:t>Electron Transport Chain</a:t>
            </a:r>
          </a:p>
          <a:p>
            <a:pPr marL="514350" indent="-514350">
              <a:buAutoNum type="alphaUcPeriod"/>
            </a:pPr>
            <a:r>
              <a:rPr lang="en-US" dirty="0" smtClean="0"/>
              <a:t>Both A&amp;B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96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is </a:t>
            </a:r>
            <a:r>
              <a:rPr lang="en-US" dirty="0" smtClean="0"/>
              <a:t>the useful </a:t>
            </a:r>
            <a:r>
              <a:rPr lang="en-US" b="1" dirty="0"/>
              <a:t>product</a:t>
            </a:r>
            <a:r>
              <a:rPr lang="en-US" dirty="0"/>
              <a:t> of the Calvin cycle?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1828800" cy="4521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6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Answers!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602163"/>
          </a:xfrm>
        </p:spPr>
        <p:txBody>
          <a:bodyPr numCol="5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99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GRADES!!!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4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89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87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85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83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81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70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60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0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305800" cy="1630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5. </a:t>
            </a:r>
            <a:r>
              <a:rPr lang="en-US" sz="4000" dirty="0" smtClean="0"/>
              <a:t>What </a:t>
            </a:r>
            <a:r>
              <a:rPr lang="en-US" sz="4000" dirty="0" smtClean="0"/>
              <a:t>is </a:t>
            </a:r>
            <a:r>
              <a:rPr lang="en-US" sz="4000" dirty="0"/>
              <a:t>the correct </a:t>
            </a:r>
            <a:r>
              <a:rPr lang="en-US" dirty="0"/>
              <a:t>sequence of events in cellular respiration</a:t>
            </a:r>
            <a:r>
              <a:rPr lang="en-US" dirty="0" smtClean="0"/>
              <a:t>?   </a:t>
            </a:r>
            <a:br>
              <a:rPr lang="en-US" dirty="0" smtClean="0"/>
            </a:br>
            <a:r>
              <a:rPr lang="en-US" i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This is not multiple choice</a:t>
            </a:r>
            <a:r>
              <a:rPr lang="en-US" dirty="0"/>
              <a:t/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5720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1____</a:t>
            </a:r>
          </a:p>
          <a:p>
            <a:pPr marL="514350" indent="-514350">
              <a:buAutoNum type="alphaUcPeriod"/>
            </a:pPr>
            <a:r>
              <a:rPr lang="en-US" dirty="0" smtClean="0"/>
              <a:t>2____</a:t>
            </a:r>
          </a:p>
          <a:p>
            <a:pPr marL="514350" indent="-514350">
              <a:buAutoNum type="alphaUcPeriod"/>
            </a:pPr>
            <a:r>
              <a:rPr lang="en-US" dirty="0" smtClean="0"/>
              <a:t>3____</a:t>
            </a: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7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7010400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electron transport chain (or light dependent reactions) in photosynthesis requires the </a:t>
            </a:r>
            <a:r>
              <a:rPr lang="en-US" dirty="0" smtClean="0"/>
              <a:t>two </a:t>
            </a:r>
            <a:r>
              <a:rPr lang="en-US" dirty="0"/>
              <a:t>substances in order to begin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5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Organisms </a:t>
            </a:r>
            <a:r>
              <a:rPr lang="en-US" dirty="0"/>
              <a:t>that </a:t>
            </a:r>
            <a:r>
              <a:rPr lang="en-US" dirty="0" smtClean="0"/>
              <a:t>can </a:t>
            </a:r>
            <a:r>
              <a:rPr lang="en-US" dirty="0"/>
              <a:t>make their own food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12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Autotrophs</a:t>
            </a:r>
          </a:p>
          <a:p>
            <a:pPr marL="514350" indent="-514350">
              <a:buAutoNum type="alphaUcPeriod"/>
            </a:pPr>
            <a:r>
              <a:rPr lang="en-US" dirty="0" smtClean="0"/>
              <a:t>Heterotrophs</a:t>
            </a:r>
          </a:p>
          <a:p>
            <a:pPr marL="514350" indent="-514350">
              <a:buAutoNum type="alphaUcPeriod"/>
            </a:pPr>
            <a:r>
              <a:rPr lang="en-US" dirty="0" smtClean="0"/>
              <a:t>Enzymes</a:t>
            </a:r>
          </a:p>
          <a:p>
            <a:pPr marL="514350" indent="-514350">
              <a:buAutoNum type="alphaUcPeriod"/>
            </a:pPr>
            <a:r>
              <a:rPr lang="en-US" dirty="0"/>
              <a:t>Metabolism</a:t>
            </a:r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133600" y="1396856"/>
            <a:ext cx="4191000" cy="452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Name the process that uses Glucose to make Pyruvic Acid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Answer this first, One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this                            (A) photosynthesis or (B)cell respiration?</a:t>
            </a:r>
            <a:endParaRPr lang="en-US" dirty="0"/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TextBox 3" hidden="1"/>
          <p:cNvSpPr txBox="1"/>
          <p:nvPr>
            <p:custDataLst>
              <p:tags r:id="rId4"/>
            </p:custDataLst>
          </p:nvPr>
        </p:nvSpPr>
        <p:spPr>
          <a:xfrm>
            <a:off x="457200" y="4318000"/>
            <a:ext cx="1054006" cy="92333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mtClean="0"/>
              <a:t>[Default]</a:t>
            </a:r>
          </a:p>
          <a:p>
            <a:r>
              <a:rPr lang="en-US" smtClean="0"/>
              <a:t>[MC Any]</a:t>
            </a:r>
          </a:p>
          <a:p>
            <a:r>
              <a:rPr lang="en-US" smtClean="0"/>
              <a:t>[MC All]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2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Question Graphic"/>
  <p:tag name="CORRECTANSWERSTEM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Question Graphic"/>
  <p:tag name="CORRECTANSWERSTE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Question Graphic"/>
  <p:tag name="CORRECTANSWERSTE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Question Graphic"/>
  <p:tag name="CORRECTANSWERSTE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MCTYPESTEM" val="0"/>
  <p:tag name="CORRECTANSWERSTEM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Question Graphic"/>
  <p:tag name="CORRECTANSWERSTE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Question Graphic"/>
  <p:tag name="CORRECTANSWERSTE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MCTyp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MC4 - No Graphic"/>
  <p:tag name="CORRECTANSWERSTE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1721</Words>
  <Application>Microsoft Office PowerPoint</Application>
  <PresentationFormat>On-screen Show (4:3)</PresentationFormat>
  <Paragraphs>457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 Theme</vt:lpstr>
      <vt:lpstr>Ch 8 review</vt:lpstr>
      <vt:lpstr>1. Uses the chemical energy in food to give the organism’s cells energy</vt:lpstr>
      <vt:lpstr>2. The ability to do work is…</vt:lpstr>
      <vt:lpstr>3. Organisms that cannot make their own food</vt:lpstr>
      <vt:lpstr>What is the useful product of the Calvin cycle?  </vt:lpstr>
      <vt:lpstr>5. What is the correct sequence of events in cellular respiration?    This is not multiple choice </vt:lpstr>
      <vt:lpstr>PowerPoint Presentation</vt:lpstr>
      <vt:lpstr>7. Organisms that can make their own food</vt:lpstr>
      <vt:lpstr>PowerPoint Presentation</vt:lpstr>
      <vt:lpstr>where the Carbon Dioxide coming from the cat goes</vt:lpstr>
      <vt:lpstr>9. Which picture is the substrate?</vt:lpstr>
      <vt:lpstr>10. In the enzyme-controlled reaction represented by the word equation below, which molecules are considered the substrate? monosaccharide + monosaccharide  disaccharide + water</vt:lpstr>
      <vt:lpstr>11. Which picture is the active site?</vt:lpstr>
      <vt:lpstr>12. In what conditions do enzymes work best?</vt:lpstr>
      <vt:lpstr>13. What is the equation for photosynthesis?</vt:lpstr>
      <vt:lpstr>14. Where in the cell does photosynthesis occur?</vt:lpstr>
      <vt:lpstr>15. What is the light absorbing molecule found in plants?</vt:lpstr>
      <vt:lpstr>16. The picture shows a student’s experiment with Elodea, a common aquatic plant. Which change in this experiment is most likely to increase the volume of oxygen gas that accumulates in the top of the tube?</vt:lpstr>
      <vt:lpstr>17. What is the role of cellular respiration in plants?</vt:lpstr>
      <vt:lpstr>18. Which step produces the most ATP? </vt:lpstr>
      <vt:lpstr>19. In which way are photosynthesis and cellular respiration different? </vt:lpstr>
      <vt:lpstr>20. By which process is the potential energy of organic molecules transferred to a form of energy that is usable by the cells?</vt:lpstr>
      <vt:lpstr>21. Energy for most chemical reactions in cells is supplied by which of the following molecules?</vt:lpstr>
      <vt:lpstr>22. Where does Glycolysis Occur?</vt:lpstr>
      <vt:lpstr>23. In glycolysis, the first stage of cellular respiration, ATP molecules are produced. What is the net gain of ATP molecules (per molecule of glucose) from glycolysis?</vt:lpstr>
      <vt:lpstr>24. What is the equation for Cellular Respiration?</vt:lpstr>
      <vt:lpstr>25. Glucose is a product of </vt:lpstr>
      <vt:lpstr>26. What is the function of mitochondria?</vt:lpstr>
      <vt:lpstr>27. Process A is known as</vt:lpstr>
      <vt:lpstr>28. Which statement best distinguishes aerobic from anaerobic respiration?</vt:lpstr>
      <vt:lpstr>29. Where in the cell does the Krebs Cycle take place?</vt:lpstr>
      <vt:lpstr>30. How many ATP’s are produced in Krebs Cycle? </vt:lpstr>
      <vt:lpstr>31. What is the waste product produced during the Krebs Cycle? </vt:lpstr>
      <vt:lpstr>32. Where in the cell does the ETC take place?</vt:lpstr>
      <vt:lpstr>33. What needs to be at the bottom of the ETC to “catch” the high energy electron?</vt:lpstr>
      <vt:lpstr>34. How many ATP’s are produced in ETC? </vt:lpstr>
      <vt:lpstr>35. What is the waste product produced during the ETC? </vt:lpstr>
      <vt:lpstr>36. Which process are aerobic? </vt:lpstr>
      <vt:lpstr>37. When oxygen is not present in the cell what cellular process does the cell switch to, to keep it alive?</vt:lpstr>
      <vt:lpstr>38. How much ATP is produced during Fermentation?</vt:lpstr>
      <vt:lpstr>39. Where does Alcoholic Fermentation occur?</vt:lpstr>
      <vt:lpstr>40. What is not produced during Alcoholic Fermentation</vt:lpstr>
      <vt:lpstr>41. How much ATP is produced if you are given 6 molecules of glucose and NO Oxygen is present?</vt:lpstr>
      <vt:lpstr>42. What type of Fermentation do Humans do?</vt:lpstr>
      <vt:lpstr>43. Which of the following is not caused by lactic acid fermentation?</vt:lpstr>
      <vt:lpstr>44. Which of the following is not a location for Lactic Acid Fermentation?</vt:lpstr>
      <vt:lpstr>45. What is produced when Lactic Acid Fermentation occurs in Bacteria </vt:lpstr>
      <vt:lpstr>46. If you are given 2 molecules of glucose how many ATP are produced when Oxygen is present?</vt:lpstr>
      <vt:lpstr>47. Which process are anaerobic? </vt:lpstr>
      <vt:lpstr>Answers!</vt:lpstr>
      <vt:lpstr>GRADES!!!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Clicker Questions for the Website</dc:title>
  <dc:creator>Windows User</dc:creator>
  <cp:lastModifiedBy>District Employee</cp:lastModifiedBy>
  <cp:revision>9</cp:revision>
  <dcterms:created xsi:type="dcterms:W3CDTF">2016-10-31T11:53:08Z</dcterms:created>
  <dcterms:modified xsi:type="dcterms:W3CDTF">2019-02-12T23:01:54Z</dcterms:modified>
</cp:coreProperties>
</file>