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69" r:id="rId3"/>
    <p:sldId id="270" r:id="rId4"/>
    <p:sldId id="257" r:id="rId5"/>
    <p:sldId id="258" r:id="rId6"/>
    <p:sldId id="26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7"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2c2efb1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2c2efb1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2c2efb1e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2c2efb1e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2c2efb1e1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2c2efb1e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2c2efb1e1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2c2efb1e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2c2efb1e1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2c2efb1e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2c2efb1e1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2c2efb1e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2c2efb1e1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2c2efb1e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2c2efb1e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2c2efb1e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78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2c2efb1e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2c2efb1e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12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2c2efb1e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2c2efb1e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2c2efb1e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2c2efb1e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2c2efb1e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2c2efb1e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32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2c2efb1e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2c2efb1e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2c2efb1e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2c2efb1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2c2efb1e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2c2efb1e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8zwIphm5r4&amp;authuser=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0000"/>
                </a:solidFill>
              </a:rPr>
              <a:t>Warm Up… </a:t>
            </a:r>
            <a:r>
              <a:rPr lang="en" sz="3000" b="1" i="1">
                <a:solidFill>
                  <a:srgbClr val="980000"/>
                </a:solidFill>
              </a:rPr>
              <a:t>in your notes</a:t>
            </a:r>
            <a:r>
              <a:rPr lang="en" sz="3000" b="1">
                <a:solidFill>
                  <a:srgbClr val="FF0000"/>
                </a:solidFill>
              </a:rPr>
              <a:t>.</a:t>
            </a:r>
            <a:endParaRPr sz="3000" b="1">
              <a:solidFill>
                <a:srgbClr val="FF0000"/>
              </a:solidFill>
            </a:endParaRPr>
          </a:p>
        </p:txBody>
      </p:sp>
      <p:sp>
        <p:nvSpPr>
          <p:cNvPr id="55" name="Google Shape;55;p13"/>
          <p:cNvSpPr txBox="1">
            <a:spLocks noGrp="1"/>
          </p:cNvSpPr>
          <p:nvPr>
            <p:ph type="body" idx="1"/>
          </p:nvPr>
        </p:nvSpPr>
        <p:spPr>
          <a:xfrm>
            <a:off x="0" y="627100"/>
            <a:ext cx="7167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What are the two types of Genetic Drift?</a:t>
            </a:r>
            <a:endParaRPr>
              <a:solidFill>
                <a:srgbClr val="000000"/>
              </a:solidFill>
            </a:endParaRPr>
          </a:p>
          <a:p>
            <a:pPr marL="0" lvl="0" indent="0" algn="l" rtl="0">
              <a:spcBef>
                <a:spcPts val="1600"/>
              </a:spcBef>
              <a:spcAft>
                <a:spcPts val="0"/>
              </a:spcAft>
              <a:buNone/>
            </a:pPr>
            <a:r>
              <a:rPr lang="en">
                <a:solidFill>
                  <a:srgbClr val="000000"/>
                </a:solidFill>
              </a:rPr>
              <a:t>		-Can you give an example of each??</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r>
              <a:rPr lang="en">
                <a:solidFill>
                  <a:srgbClr val="000000"/>
                </a:solidFill>
              </a:rPr>
              <a:t>2. Explain the Hardy-Weinberg principle (genetic equilibrium) and   </a:t>
            </a:r>
            <a:endParaRPr>
              <a:solidFill>
                <a:srgbClr val="000000"/>
              </a:solidFill>
            </a:endParaRPr>
          </a:p>
          <a:p>
            <a:pPr marL="0" lvl="0" indent="0" algn="l" rtl="0">
              <a:spcBef>
                <a:spcPts val="1600"/>
              </a:spcBef>
              <a:spcAft>
                <a:spcPts val="0"/>
              </a:spcAft>
              <a:buNone/>
            </a:pPr>
            <a:r>
              <a:rPr lang="en">
                <a:solidFill>
                  <a:srgbClr val="000000"/>
                </a:solidFill>
              </a:rPr>
              <a:t>    how our Finch population does not follow it.  (what happens to   </a:t>
            </a:r>
            <a:endParaRPr>
              <a:solidFill>
                <a:srgbClr val="000000"/>
              </a:solidFill>
            </a:endParaRPr>
          </a:p>
          <a:p>
            <a:pPr marL="0" lvl="0" indent="0" algn="l" rtl="0">
              <a:spcBef>
                <a:spcPts val="1600"/>
              </a:spcBef>
              <a:spcAft>
                <a:spcPts val="1600"/>
              </a:spcAft>
              <a:buNone/>
            </a:pPr>
            <a:r>
              <a:rPr lang="en">
                <a:solidFill>
                  <a:srgbClr val="000000"/>
                </a:solidFill>
              </a:rPr>
              <a:t>    allele frequencies?)</a:t>
            </a:r>
            <a:endParaRPr>
              <a:solidFill>
                <a:srgbClr val="000000"/>
              </a:solidFill>
            </a:endParaRPr>
          </a:p>
        </p:txBody>
      </p:sp>
      <p:sp>
        <p:nvSpPr>
          <p:cNvPr id="56" name="Google Shape;56;p13"/>
          <p:cNvSpPr txBox="1"/>
          <p:nvPr/>
        </p:nvSpPr>
        <p:spPr>
          <a:xfrm>
            <a:off x="1349950" y="4758425"/>
            <a:ext cx="65556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rgbClr val="0000FF"/>
                </a:solidFill>
              </a:rPr>
              <a:t>LT</a:t>
            </a:r>
            <a:r>
              <a:rPr lang="en" sz="1600"/>
              <a:t>: I can identify and give examples of the Mechanics of Evolution</a:t>
            </a:r>
            <a:endParaRPr sz="1600"/>
          </a:p>
        </p:txBody>
      </p:sp>
      <p:pic>
        <p:nvPicPr>
          <p:cNvPr id="57" name="Google Shape;57;p13"/>
          <p:cNvPicPr preferRelativeResize="0"/>
          <p:nvPr/>
        </p:nvPicPr>
        <p:blipFill>
          <a:blip r:embed="rId3">
            <a:alphaModFix/>
          </a:blip>
          <a:stretch>
            <a:fillRect/>
          </a:stretch>
        </p:blipFill>
        <p:spPr>
          <a:xfrm>
            <a:off x="5529372" y="0"/>
            <a:ext cx="3614625" cy="28968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174100" y="257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Scenario 5:</a:t>
            </a:r>
            <a:endParaRPr>
              <a:solidFill>
                <a:srgbClr val="FF0000"/>
              </a:solidFill>
            </a:endParaRPr>
          </a:p>
        </p:txBody>
      </p:sp>
      <p:sp>
        <p:nvSpPr>
          <p:cNvPr id="98" name="Google Shape;98;p19"/>
          <p:cNvSpPr txBox="1">
            <a:spLocks noGrp="1"/>
          </p:cNvSpPr>
          <p:nvPr>
            <p:ph type="body" idx="1"/>
          </p:nvPr>
        </p:nvSpPr>
        <p:spPr>
          <a:xfrm>
            <a:off x="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000000"/>
                </a:solidFill>
              </a:rPr>
              <a:t>“On Komodo Island in Indonesia, the larger claws you have the more likely you will survive a fight and be able to kill prey. As food has become scarce on the island, we have seen a shift from small/medium claws to large claws.”</a:t>
            </a:r>
            <a:endParaRPr sz="2200">
              <a:solidFill>
                <a:srgbClr val="000000"/>
              </a:solidFill>
            </a:endParaRPr>
          </a:p>
        </p:txBody>
      </p:sp>
      <p:pic>
        <p:nvPicPr>
          <p:cNvPr id="99" name="Google Shape;99;p19"/>
          <p:cNvPicPr preferRelativeResize="0"/>
          <p:nvPr/>
        </p:nvPicPr>
        <p:blipFill>
          <a:blip r:embed="rId3">
            <a:alphaModFix/>
          </a:blip>
          <a:stretch>
            <a:fillRect/>
          </a:stretch>
        </p:blipFill>
        <p:spPr>
          <a:xfrm>
            <a:off x="4151150" y="2471575"/>
            <a:ext cx="4992851" cy="26719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2338125" y="495075"/>
            <a:ext cx="397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Directional Selection</a:t>
            </a:r>
            <a:endParaRPr/>
          </a:p>
        </p:txBody>
      </p:sp>
      <p:pic>
        <p:nvPicPr>
          <p:cNvPr id="105" name="Google Shape;105;p20"/>
          <p:cNvPicPr preferRelativeResize="0"/>
          <p:nvPr/>
        </p:nvPicPr>
        <p:blipFill>
          <a:blip r:embed="rId3">
            <a:alphaModFix/>
          </a:blip>
          <a:stretch>
            <a:fillRect/>
          </a:stretch>
        </p:blipFill>
        <p:spPr>
          <a:xfrm>
            <a:off x="1445950" y="2018975"/>
            <a:ext cx="6032906" cy="29877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8655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Scenario 6:</a:t>
            </a:r>
            <a:endParaRPr>
              <a:solidFill>
                <a:srgbClr val="FF0000"/>
              </a:solidFill>
            </a:endParaRPr>
          </a:p>
        </p:txBody>
      </p:sp>
      <p:sp>
        <p:nvSpPr>
          <p:cNvPr id="111" name="Google Shape;111;p21"/>
          <p:cNvSpPr txBox="1">
            <a:spLocks noGrp="1"/>
          </p:cNvSpPr>
          <p:nvPr>
            <p:ph type="body" idx="1"/>
          </p:nvPr>
        </p:nvSpPr>
        <p:spPr>
          <a:xfrm>
            <a:off x="0" y="5727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000000"/>
                </a:solidFill>
              </a:rPr>
              <a:t>“Bed bugs were almost nonexistent in the USA 50 years ago because of the chemical DDT. Although because of this environmental pressure, there were a few bed bugs who became resistant to this form of pesticide at the molecular level and were able to survive.”</a:t>
            </a:r>
            <a:endParaRPr sz="2200">
              <a:solidFill>
                <a:srgbClr val="000000"/>
              </a:solidFill>
            </a:endParaRPr>
          </a:p>
        </p:txBody>
      </p:sp>
      <p:pic>
        <p:nvPicPr>
          <p:cNvPr id="112" name="Google Shape;112;p21"/>
          <p:cNvPicPr preferRelativeResize="0"/>
          <p:nvPr/>
        </p:nvPicPr>
        <p:blipFill>
          <a:blip r:embed="rId3">
            <a:alphaModFix/>
          </a:blip>
          <a:stretch>
            <a:fillRect/>
          </a:stretch>
        </p:blipFill>
        <p:spPr>
          <a:xfrm>
            <a:off x="4253075" y="2188800"/>
            <a:ext cx="4551924" cy="29042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Scenario 7:</a:t>
            </a:r>
            <a:endParaRPr>
              <a:solidFill>
                <a:srgbClr val="FF0000"/>
              </a:solidFill>
            </a:endParaRPr>
          </a:p>
        </p:txBody>
      </p:sp>
      <p:sp>
        <p:nvSpPr>
          <p:cNvPr id="118" name="Google Shape;118;p22"/>
          <p:cNvSpPr txBox="1">
            <a:spLocks noGrp="1"/>
          </p:cNvSpPr>
          <p:nvPr>
            <p:ph type="body" idx="1"/>
          </p:nvPr>
        </p:nvSpPr>
        <p:spPr>
          <a:xfrm>
            <a:off x="0" y="5727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000000"/>
                </a:solidFill>
              </a:rPr>
              <a:t>“In a colony of Sunflower plants, the really short plants usually die off because they don’t grow tall enough to reach the sunlight. On the other hand, the really tall sunflower plants can easily be killed by wind damage. So sunflowers usually grow to a medium height which is most advantageous.”</a:t>
            </a:r>
            <a:endParaRPr sz="2200">
              <a:solidFill>
                <a:srgbClr val="000000"/>
              </a:solidFill>
            </a:endParaRPr>
          </a:p>
        </p:txBody>
      </p:sp>
      <p:pic>
        <p:nvPicPr>
          <p:cNvPr id="119" name="Google Shape;119;p22"/>
          <p:cNvPicPr preferRelativeResize="0"/>
          <p:nvPr/>
        </p:nvPicPr>
        <p:blipFill>
          <a:blip r:embed="rId3">
            <a:alphaModFix/>
          </a:blip>
          <a:stretch>
            <a:fillRect/>
          </a:stretch>
        </p:blipFill>
        <p:spPr>
          <a:xfrm>
            <a:off x="4572000" y="2262975"/>
            <a:ext cx="4608824" cy="28805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2200550" y="369975"/>
            <a:ext cx="412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Stabilizing Selection</a:t>
            </a:r>
            <a:endParaRPr/>
          </a:p>
        </p:txBody>
      </p:sp>
      <p:pic>
        <p:nvPicPr>
          <p:cNvPr id="125" name="Google Shape;125;p23"/>
          <p:cNvPicPr preferRelativeResize="0"/>
          <p:nvPr/>
        </p:nvPicPr>
        <p:blipFill>
          <a:blip r:embed="rId3">
            <a:alphaModFix/>
          </a:blip>
          <a:stretch>
            <a:fillRect/>
          </a:stretch>
        </p:blipFill>
        <p:spPr>
          <a:xfrm>
            <a:off x="2063261" y="1623025"/>
            <a:ext cx="5017489" cy="33211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Scenario 8:</a:t>
            </a:r>
            <a:endParaRPr>
              <a:solidFill>
                <a:srgbClr val="FF0000"/>
              </a:solidFill>
            </a:endParaRPr>
          </a:p>
        </p:txBody>
      </p:sp>
      <p:sp>
        <p:nvSpPr>
          <p:cNvPr id="131" name="Google Shape;13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https://www.youtube.com/watch?v=q8zwIphm5r4&amp;authuser=0</a:t>
            </a:r>
            <a:endParaRPr dirty="0"/>
          </a:p>
          <a:p>
            <a:pPr marL="0" lvl="0" indent="0" algn="l"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186600" y="182325"/>
            <a:ext cx="361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i="1" dirty="0">
                <a:solidFill>
                  <a:srgbClr val="0000FF"/>
                </a:solidFill>
              </a:rPr>
              <a:t>Warm Up (</a:t>
            </a:r>
            <a:r>
              <a:rPr lang="en" sz="2000" b="1" i="1" dirty="0" smtClean="0">
                <a:solidFill>
                  <a:srgbClr val="0000FF"/>
                </a:solidFill>
              </a:rPr>
              <a:t>9/27)</a:t>
            </a:r>
            <a:endParaRPr sz="2000" b="1" i="1" dirty="0">
              <a:solidFill>
                <a:srgbClr val="0000FF"/>
              </a:solidFill>
            </a:endParaRPr>
          </a:p>
        </p:txBody>
      </p:sp>
      <p:sp>
        <p:nvSpPr>
          <p:cNvPr id="63" name="Google Shape;63;p14"/>
          <p:cNvSpPr txBox="1">
            <a:spLocks noGrp="1"/>
          </p:cNvSpPr>
          <p:nvPr>
            <p:ph type="body" idx="1"/>
          </p:nvPr>
        </p:nvSpPr>
        <p:spPr>
          <a:xfrm>
            <a:off x="0" y="698707"/>
            <a:ext cx="7393800" cy="283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Identify the scenario with a type of Mechanics of Evolution </a:t>
            </a:r>
            <a:endParaRPr lang="en" dirty="0" smtClean="0">
              <a:solidFill>
                <a:srgbClr val="000000"/>
              </a:solidFill>
            </a:endParaRPr>
          </a:p>
          <a:p>
            <a:pPr marL="0" lvl="0" indent="0">
              <a:buNone/>
            </a:pPr>
            <a:r>
              <a:rPr lang="en" b="1" i="1" dirty="0" smtClean="0">
                <a:solidFill>
                  <a:srgbClr val="000000"/>
                </a:solidFill>
              </a:rPr>
              <a:t>Genetic </a:t>
            </a:r>
            <a:r>
              <a:rPr lang="en" b="1" i="1" dirty="0">
                <a:solidFill>
                  <a:srgbClr val="000000"/>
                </a:solidFill>
              </a:rPr>
              <a:t>Drift</a:t>
            </a:r>
            <a:r>
              <a:rPr lang="en" b="1" i="1" dirty="0" smtClean="0">
                <a:solidFill>
                  <a:srgbClr val="000000"/>
                </a:solidFill>
              </a:rPr>
              <a:t>: </a:t>
            </a:r>
            <a:r>
              <a:rPr lang="en" b="1" i="1" dirty="0" smtClean="0">
                <a:solidFill>
                  <a:schemeClr val="accent3"/>
                </a:solidFill>
              </a:rPr>
              <a:t>small pop. change</a:t>
            </a:r>
            <a:endParaRPr lang="en-US" dirty="0" smtClean="0">
              <a:solidFill>
                <a:schemeClr val="accent3"/>
              </a:solidFill>
            </a:endParaRPr>
          </a:p>
          <a:p>
            <a:pPr marL="0" lvl="0" indent="0">
              <a:buNone/>
            </a:pPr>
            <a:r>
              <a:rPr lang="en" b="1" i="1" dirty="0" smtClean="0">
                <a:solidFill>
                  <a:srgbClr val="00B050"/>
                </a:solidFill>
              </a:rPr>
              <a:t>A. Bottleneck </a:t>
            </a:r>
            <a:r>
              <a:rPr lang="en" b="1" i="1" dirty="0" smtClean="0">
                <a:solidFill>
                  <a:schemeClr val="accent3"/>
                </a:solidFill>
              </a:rPr>
              <a:t>(massive die </a:t>
            </a:r>
            <a:r>
              <a:rPr lang="en" b="1" i="1" dirty="0" smtClean="0">
                <a:solidFill>
                  <a:schemeClr val="accent3"/>
                </a:solidFill>
              </a:rPr>
              <a:t>off reducing geen pool)</a:t>
            </a:r>
            <a:endParaRPr lang="en" b="1" i="1" dirty="0" smtClean="0">
              <a:solidFill>
                <a:schemeClr val="accent3"/>
              </a:solidFill>
            </a:endParaRPr>
          </a:p>
          <a:p>
            <a:pPr marL="0" lvl="0" indent="0" algn="l" rtl="0">
              <a:spcBef>
                <a:spcPts val="0"/>
              </a:spcBef>
              <a:spcAft>
                <a:spcPts val="0"/>
              </a:spcAft>
              <a:buNone/>
            </a:pPr>
            <a:r>
              <a:rPr lang="en" b="1" i="1" dirty="0" smtClean="0">
                <a:solidFill>
                  <a:srgbClr val="00B050"/>
                </a:solidFill>
              </a:rPr>
              <a:t>B. Founder Effect </a:t>
            </a:r>
            <a:r>
              <a:rPr lang="en" b="1" i="1" dirty="0" smtClean="0">
                <a:solidFill>
                  <a:schemeClr val="accent3"/>
                </a:solidFill>
              </a:rPr>
              <a:t>(</a:t>
            </a:r>
            <a:r>
              <a:rPr lang="en" b="1" i="1" dirty="0" smtClean="0">
                <a:solidFill>
                  <a:schemeClr val="accent3"/>
                </a:solidFill>
              </a:rPr>
              <a:t>isolation of a small population(geen pool) that 		then reproduces)</a:t>
            </a:r>
            <a:endParaRPr lang="en" b="1" i="1" dirty="0" smtClean="0">
              <a:solidFill>
                <a:schemeClr val="accent3"/>
              </a:solidFill>
            </a:endParaRPr>
          </a:p>
          <a:p>
            <a:pPr marL="0" lvl="0" indent="0" algn="l" rtl="0">
              <a:spcBef>
                <a:spcPts val="0"/>
              </a:spcBef>
              <a:spcAft>
                <a:spcPts val="0"/>
              </a:spcAft>
              <a:buNone/>
            </a:pPr>
            <a:r>
              <a:rPr lang="en" b="1" i="1" dirty="0" smtClean="0">
                <a:solidFill>
                  <a:srgbClr val="00B050"/>
                </a:solidFill>
              </a:rPr>
              <a:t>C. Gene Flow  </a:t>
            </a:r>
            <a:r>
              <a:rPr lang="en" b="1" i="1" dirty="0" smtClean="0">
                <a:solidFill>
                  <a:schemeClr val="accent3"/>
                </a:solidFill>
              </a:rPr>
              <a:t>(immigration, emmigration)</a:t>
            </a:r>
          </a:p>
          <a:p>
            <a:pPr marL="0" lvl="0" indent="0" algn="l" rtl="0">
              <a:spcBef>
                <a:spcPts val="0"/>
              </a:spcBef>
              <a:spcAft>
                <a:spcPts val="0"/>
              </a:spcAft>
              <a:buNone/>
            </a:pPr>
            <a:r>
              <a:rPr lang="en" b="1" i="1" dirty="0" smtClean="0">
                <a:solidFill>
                  <a:srgbClr val="000000"/>
                </a:solidFill>
              </a:rPr>
              <a:t>Natural Selection, </a:t>
            </a:r>
            <a:r>
              <a:rPr lang="en" b="1" i="1" dirty="0" smtClean="0">
                <a:solidFill>
                  <a:schemeClr val="accent3"/>
                </a:solidFill>
              </a:rPr>
              <a:t>(three types)</a:t>
            </a:r>
          </a:p>
          <a:p>
            <a:pPr marL="0" lvl="0" indent="0" algn="l" rtl="0">
              <a:spcBef>
                <a:spcPts val="0"/>
              </a:spcBef>
              <a:spcAft>
                <a:spcPts val="0"/>
              </a:spcAft>
              <a:buNone/>
            </a:pPr>
            <a:r>
              <a:rPr lang="en" b="1" i="1" dirty="0" smtClean="0">
                <a:solidFill>
                  <a:srgbClr val="00B050"/>
                </a:solidFill>
              </a:rPr>
              <a:t>D. Directional</a:t>
            </a:r>
          </a:p>
          <a:p>
            <a:pPr marL="0" lvl="0" indent="0" algn="l" rtl="0">
              <a:spcBef>
                <a:spcPts val="0"/>
              </a:spcBef>
              <a:spcAft>
                <a:spcPts val="0"/>
              </a:spcAft>
              <a:buNone/>
            </a:pPr>
            <a:r>
              <a:rPr lang="en" b="1" i="1" dirty="0">
                <a:solidFill>
                  <a:srgbClr val="00B050"/>
                </a:solidFill>
              </a:rPr>
              <a:t>E</a:t>
            </a:r>
            <a:r>
              <a:rPr lang="en" b="1" i="1" dirty="0" smtClean="0">
                <a:solidFill>
                  <a:srgbClr val="00B050"/>
                </a:solidFill>
              </a:rPr>
              <a:t>. Disruptive</a:t>
            </a:r>
          </a:p>
          <a:p>
            <a:pPr marL="0" lvl="0" indent="0" algn="l" rtl="0">
              <a:spcBef>
                <a:spcPts val="0"/>
              </a:spcBef>
              <a:spcAft>
                <a:spcPts val="0"/>
              </a:spcAft>
              <a:buNone/>
            </a:pPr>
            <a:r>
              <a:rPr lang="en" b="1" i="1" dirty="0" smtClean="0">
                <a:solidFill>
                  <a:srgbClr val="00B050"/>
                </a:solidFill>
              </a:rPr>
              <a:t>F. Stabalizing</a:t>
            </a:r>
          </a:p>
          <a:p>
            <a:pPr marL="0" lvl="0" indent="0" algn="l" rtl="0">
              <a:spcBef>
                <a:spcPts val="0"/>
              </a:spcBef>
              <a:spcAft>
                <a:spcPts val="0"/>
              </a:spcAft>
              <a:buNone/>
            </a:pPr>
            <a:r>
              <a:rPr lang="en" b="1" i="1" dirty="0" smtClean="0">
                <a:solidFill>
                  <a:srgbClr val="00B050"/>
                </a:solidFill>
              </a:rPr>
              <a:t>G. Sexual Selection</a:t>
            </a:r>
            <a:r>
              <a:rPr lang="en" b="1" i="1" dirty="0">
                <a:solidFill>
                  <a:srgbClr val="00B050"/>
                </a:solidFill>
              </a:rPr>
              <a:t> </a:t>
            </a:r>
            <a:r>
              <a:rPr lang="en" b="1" i="1" dirty="0" smtClean="0">
                <a:solidFill>
                  <a:schemeClr val="accent3"/>
                </a:solidFill>
              </a:rPr>
              <a:t>(chicks dig it, or dudes)</a:t>
            </a:r>
          </a:p>
          <a:p>
            <a:pPr marL="0" lvl="0" indent="0">
              <a:buNone/>
            </a:pPr>
            <a:r>
              <a:rPr lang="en" b="1" i="1" dirty="0" smtClean="0">
                <a:solidFill>
                  <a:srgbClr val="00B050"/>
                </a:solidFill>
              </a:rPr>
              <a:t>H. Mutations </a:t>
            </a:r>
            <a:r>
              <a:rPr lang="en" b="1" i="1" dirty="0" smtClean="0">
                <a:solidFill>
                  <a:schemeClr val="accent3"/>
                </a:solidFill>
              </a:rPr>
              <a:t>(</a:t>
            </a:r>
            <a:r>
              <a:rPr lang="en-US" dirty="0"/>
              <a:t>caused by a change in a gene or a chromosome. </a:t>
            </a:r>
            <a:r>
              <a:rPr lang="en" b="1" i="1" dirty="0" smtClean="0">
                <a:solidFill>
                  <a:schemeClr val="accent3"/>
                </a:solidFill>
              </a:rPr>
              <a:t>hills </a:t>
            </a:r>
            <a:r>
              <a:rPr lang="en" b="1" i="1" dirty="0" smtClean="0">
                <a:solidFill>
                  <a:schemeClr val="accent3"/>
                </a:solidFill>
              </a:rPr>
              <a:t>have eyes)</a:t>
            </a:r>
            <a:endParaRPr b="1" i="1" dirty="0">
              <a:solidFill>
                <a:schemeClr val="accent3"/>
              </a:solidFill>
            </a:endParaRPr>
          </a:p>
        </p:txBody>
      </p:sp>
      <p:sp>
        <p:nvSpPr>
          <p:cNvPr id="64" name="Google Shape;64;p14"/>
          <p:cNvSpPr txBox="1"/>
          <p:nvPr/>
        </p:nvSpPr>
        <p:spPr>
          <a:xfrm>
            <a:off x="3039725" y="4685650"/>
            <a:ext cx="5929200" cy="3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rgbClr val="0000FF"/>
                </a:solidFill>
              </a:rPr>
              <a:t>LT</a:t>
            </a:r>
            <a:r>
              <a:rPr lang="en" sz="1800"/>
              <a:t>: I can identify and apply the Mechanics of Evolution</a:t>
            </a:r>
            <a:endParaRPr sz="1800"/>
          </a:p>
        </p:txBody>
      </p:sp>
      <p:pic>
        <p:nvPicPr>
          <p:cNvPr id="65" name="Google Shape;65;p14"/>
          <p:cNvPicPr preferRelativeResize="0"/>
          <p:nvPr/>
        </p:nvPicPr>
        <p:blipFill>
          <a:blip r:embed="rId3">
            <a:alphaModFix/>
          </a:blip>
          <a:stretch>
            <a:fillRect/>
          </a:stretch>
        </p:blipFill>
        <p:spPr>
          <a:xfrm>
            <a:off x="7229463" y="-12"/>
            <a:ext cx="1914525" cy="2390775"/>
          </a:xfrm>
          <a:prstGeom prst="rect">
            <a:avLst/>
          </a:prstGeom>
          <a:noFill/>
          <a:ln>
            <a:noFill/>
          </a:ln>
        </p:spPr>
      </p:pic>
    </p:spTree>
    <p:extLst>
      <p:ext uri="{BB962C8B-B14F-4D97-AF65-F5344CB8AC3E}">
        <p14:creationId xmlns:p14="http://schemas.microsoft.com/office/powerpoint/2010/main" val="54658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186600" y="182325"/>
            <a:ext cx="361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i="1" dirty="0">
                <a:solidFill>
                  <a:srgbClr val="0000FF"/>
                </a:solidFill>
              </a:rPr>
              <a:t>Warm Up (</a:t>
            </a:r>
            <a:r>
              <a:rPr lang="en" sz="3600" b="1" i="1" dirty="0" smtClean="0">
                <a:solidFill>
                  <a:srgbClr val="0000FF"/>
                </a:solidFill>
              </a:rPr>
              <a:t>9/27)</a:t>
            </a:r>
            <a:endParaRPr sz="3600" b="1" i="1" dirty="0">
              <a:solidFill>
                <a:srgbClr val="0000FF"/>
              </a:solidFill>
            </a:endParaRPr>
          </a:p>
        </p:txBody>
      </p:sp>
      <p:sp>
        <p:nvSpPr>
          <p:cNvPr id="63" name="Google Shape;63;p14"/>
          <p:cNvSpPr txBox="1">
            <a:spLocks noGrp="1"/>
          </p:cNvSpPr>
          <p:nvPr>
            <p:ph type="body" idx="1"/>
          </p:nvPr>
        </p:nvSpPr>
        <p:spPr>
          <a:xfrm>
            <a:off x="1575125" y="3939881"/>
            <a:ext cx="7393800" cy="283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b="1" i="1" dirty="0">
              <a:solidFill>
                <a:srgbClr val="000000"/>
              </a:solidFill>
            </a:endParaRPr>
          </a:p>
          <a:p>
            <a:pPr marL="0" lvl="0" indent="0" algn="l" rtl="0">
              <a:spcBef>
                <a:spcPts val="0"/>
              </a:spcBef>
              <a:spcAft>
                <a:spcPts val="0"/>
              </a:spcAft>
              <a:buNone/>
            </a:pPr>
            <a:endParaRPr b="1" i="1" dirty="0">
              <a:solidFill>
                <a:srgbClr val="000000"/>
              </a:solidFill>
            </a:endParaRPr>
          </a:p>
        </p:txBody>
      </p:sp>
      <p:sp>
        <p:nvSpPr>
          <p:cNvPr id="64" name="Google Shape;64;p14"/>
          <p:cNvSpPr txBox="1"/>
          <p:nvPr/>
        </p:nvSpPr>
        <p:spPr>
          <a:xfrm>
            <a:off x="3039725" y="4685650"/>
            <a:ext cx="5929200" cy="3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rgbClr val="0000FF"/>
                </a:solidFill>
              </a:rPr>
              <a:t>LT</a:t>
            </a:r>
            <a:r>
              <a:rPr lang="en" sz="1800"/>
              <a:t>: I can identify and apply the Mechanics of Evolution</a:t>
            </a:r>
            <a:endParaRPr sz="1800"/>
          </a:p>
        </p:txBody>
      </p:sp>
      <p:pic>
        <p:nvPicPr>
          <p:cNvPr id="65" name="Google Shape;65;p14"/>
          <p:cNvPicPr preferRelativeResize="0"/>
          <p:nvPr/>
        </p:nvPicPr>
        <p:blipFill>
          <a:blip r:embed="rId3">
            <a:alphaModFix/>
          </a:blip>
          <a:stretch>
            <a:fillRect/>
          </a:stretch>
        </p:blipFill>
        <p:spPr>
          <a:xfrm>
            <a:off x="7229463" y="-12"/>
            <a:ext cx="1914525" cy="2390775"/>
          </a:xfrm>
          <a:prstGeom prst="rect">
            <a:avLst/>
          </a:prstGeom>
          <a:noFill/>
          <a:ln>
            <a:noFill/>
          </a:ln>
        </p:spPr>
      </p:pic>
      <p:sp>
        <p:nvSpPr>
          <p:cNvPr id="2" name="AutoShape 2" descr="Image result for hills have eyes mutants p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hills have eyes mutants pics"/>
          <p:cNvSpPr>
            <a:spLocks noChangeAspect="1" noChangeArrowheads="1"/>
          </p:cNvSpPr>
          <p:nvPr/>
        </p:nvSpPr>
        <p:spPr bwMode="auto">
          <a:xfrm>
            <a:off x="494575" y="-1224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86599" y="909757"/>
            <a:ext cx="6908681" cy="3385542"/>
          </a:xfrm>
          <a:prstGeom prst="rect">
            <a:avLst/>
          </a:prstGeom>
        </p:spPr>
        <p:txBody>
          <a:bodyPr wrap="square">
            <a:spAutoFit/>
          </a:bodyPr>
          <a:lstStyle/>
          <a:p>
            <a:r>
              <a:rPr lang="en-US" sz="2000" dirty="0">
                <a:solidFill>
                  <a:srgbClr val="333333"/>
                </a:solidFill>
                <a:latin typeface="Raleway"/>
              </a:rPr>
              <a:t>A bizarre clip of two burly bulls has divided opinion on social media - with users claiming their exaggerated body shapes are the result of steroid injections. But while some cattle may be subjected to this shocking treatment to make their meat more valuable, some are simply born this way, it's claimed. One breed, the Belgian Blue, are born with a genetic mutation which causes their muscles to more than double in size, instead of enlarging at a normal rate. They also have an increased ability to convert food into lean muscle, rather than fat - </a:t>
            </a:r>
            <a:r>
              <a:rPr lang="en-US" dirty="0"/>
              <a:t/>
            </a:r>
            <a:br>
              <a:rPr lang="en-US" dirty="0"/>
            </a:br>
            <a:endParaRPr lang="en-US" dirty="0"/>
          </a:p>
        </p:txBody>
      </p:sp>
    </p:spTree>
    <p:extLst>
      <p:ext uri="{BB962C8B-B14F-4D97-AF65-F5344CB8AC3E}">
        <p14:creationId xmlns:p14="http://schemas.microsoft.com/office/powerpoint/2010/main" val="921951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186600" y="182325"/>
            <a:ext cx="361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i="1" dirty="0">
                <a:solidFill>
                  <a:srgbClr val="0000FF"/>
                </a:solidFill>
              </a:rPr>
              <a:t>Warm Up (</a:t>
            </a:r>
            <a:r>
              <a:rPr lang="en" sz="3600" b="1" i="1" dirty="0" smtClean="0">
                <a:solidFill>
                  <a:srgbClr val="0000FF"/>
                </a:solidFill>
              </a:rPr>
              <a:t>9/27)</a:t>
            </a:r>
            <a:endParaRPr sz="3600" b="1" i="1" dirty="0">
              <a:solidFill>
                <a:srgbClr val="0000FF"/>
              </a:solidFill>
            </a:endParaRPr>
          </a:p>
        </p:txBody>
      </p:sp>
      <p:sp>
        <p:nvSpPr>
          <p:cNvPr id="63" name="Google Shape;63;p14"/>
          <p:cNvSpPr txBox="1">
            <a:spLocks noGrp="1"/>
          </p:cNvSpPr>
          <p:nvPr>
            <p:ph type="body" idx="1"/>
          </p:nvPr>
        </p:nvSpPr>
        <p:spPr>
          <a:xfrm>
            <a:off x="1575125" y="3939881"/>
            <a:ext cx="7393800" cy="283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Identify the scenario with a type of Mechanics of Evolution (</a:t>
            </a:r>
            <a:r>
              <a:rPr lang="en" b="1" i="1" dirty="0">
                <a:solidFill>
                  <a:srgbClr val="000000"/>
                </a:solidFill>
              </a:rPr>
              <a:t>Genetic Drift: Bottleneck/Founder Effect, Gene Flow, Natural Selection, Sexual Selection, Mutations</a:t>
            </a:r>
            <a:r>
              <a:rPr lang="en" b="1" i="1" dirty="0" smtClean="0">
                <a:solidFill>
                  <a:srgbClr val="000000"/>
                </a:solidFill>
              </a:rPr>
              <a:t>.</a:t>
            </a:r>
          </a:p>
          <a:p>
            <a:pPr marL="0" lvl="0" indent="0" algn="l" rtl="0">
              <a:spcBef>
                <a:spcPts val="0"/>
              </a:spcBef>
              <a:spcAft>
                <a:spcPts val="0"/>
              </a:spcAft>
              <a:buNone/>
            </a:pPr>
            <a:endParaRPr lang="en" b="1" i="1" dirty="0">
              <a:solidFill>
                <a:srgbClr val="000000"/>
              </a:solidFill>
            </a:endParaRPr>
          </a:p>
          <a:p>
            <a:pPr marL="0" lvl="0" indent="0" algn="l" rtl="0">
              <a:spcBef>
                <a:spcPts val="0"/>
              </a:spcBef>
              <a:spcAft>
                <a:spcPts val="0"/>
              </a:spcAft>
              <a:buNone/>
            </a:pPr>
            <a:endParaRPr b="1" i="1" dirty="0">
              <a:solidFill>
                <a:srgbClr val="000000"/>
              </a:solidFill>
            </a:endParaRPr>
          </a:p>
        </p:txBody>
      </p:sp>
      <p:sp>
        <p:nvSpPr>
          <p:cNvPr id="64" name="Google Shape;64;p14"/>
          <p:cNvSpPr txBox="1"/>
          <p:nvPr/>
        </p:nvSpPr>
        <p:spPr>
          <a:xfrm>
            <a:off x="3039725" y="4685650"/>
            <a:ext cx="5929200" cy="3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rgbClr val="0000FF"/>
                </a:solidFill>
              </a:rPr>
              <a:t>LT</a:t>
            </a:r>
            <a:r>
              <a:rPr lang="en" sz="1800"/>
              <a:t>: I can identify and apply the Mechanics of Evolution</a:t>
            </a:r>
            <a:endParaRPr sz="1800"/>
          </a:p>
        </p:txBody>
      </p:sp>
      <p:pic>
        <p:nvPicPr>
          <p:cNvPr id="65" name="Google Shape;65;p14"/>
          <p:cNvPicPr preferRelativeResize="0"/>
          <p:nvPr/>
        </p:nvPicPr>
        <p:blipFill>
          <a:blip r:embed="rId3">
            <a:alphaModFix/>
          </a:blip>
          <a:stretch>
            <a:fillRect/>
          </a:stretch>
        </p:blipFill>
        <p:spPr>
          <a:xfrm>
            <a:off x="7229463" y="-12"/>
            <a:ext cx="1914525" cy="2390775"/>
          </a:xfrm>
          <a:prstGeom prst="rect">
            <a:avLst/>
          </a:prstGeom>
          <a:noFill/>
          <a:ln>
            <a:noFill/>
          </a:ln>
        </p:spPr>
      </p:pic>
      <p:sp>
        <p:nvSpPr>
          <p:cNvPr id="2" name="AutoShape 2" descr="Image result for hills have eyes mutants p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hills have eyes mutants pics"/>
          <p:cNvSpPr>
            <a:spLocks noChangeAspect="1" noChangeArrowheads="1"/>
          </p:cNvSpPr>
          <p:nvPr/>
        </p:nvSpPr>
        <p:spPr bwMode="auto">
          <a:xfrm>
            <a:off x="494575" y="-1224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World's strongest bulls, genetic mutation creates 'bodybuilder' cattle.&#10;http://t.co/A8T6OvF4zx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100" y="1169706"/>
            <a:ext cx="5438775" cy="3762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Scenario </a:t>
            </a:r>
            <a:r>
              <a:rPr lang="en" dirty="0" smtClean="0">
                <a:solidFill>
                  <a:srgbClr val="FF0000"/>
                </a:solidFill>
              </a:rPr>
              <a:t>1:</a:t>
            </a:r>
            <a:endParaRPr dirty="0">
              <a:solidFill>
                <a:srgbClr val="FF0000"/>
              </a:solidFill>
            </a:endParaRPr>
          </a:p>
        </p:txBody>
      </p:sp>
      <p:sp>
        <p:nvSpPr>
          <p:cNvPr id="71" name="Google Shape;71;p15"/>
          <p:cNvSpPr txBox="1">
            <a:spLocks noGrp="1"/>
          </p:cNvSpPr>
          <p:nvPr>
            <p:ph type="body" idx="1"/>
          </p:nvPr>
        </p:nvSpPr>
        <p:spPr>
          <a:xfrm>
            <a:off x="467825" y="3198900"/>
            <a:ext cx="8520600" cy="3416400"/>
          </a:xfrm>
          <a:prstGeom prst="rect">
            <a:avLst/>
          </a:prstGeom>
        </p:spPr>
        <p:txBody>
          <a:bodyPr spcFirstLastPara="1" wrap="square" lIns="91425" tIns="91425" rIns="91425" bIns="91425" anchor="t" anchorCtr="0">
            <a:noAutofit/>
          </a:bodyPr>
          <a:lstStyle/>
          <a:p>
            <a:pPr marL="0" indent="0">
              <a:spcAft>
                <a:spcPts val="1600"/>
              </a:spcAft>
              <a:buNone/>
            </a:pPr>
            <a:r>
              <a:rPr lang="en-US" sz="2400" dirty="0">
                <a:solidFill>
                  <a:srgbClr val="000000"/>
                </a:solidFill>
              </a:rPr>
              <a:t>“Northern Elephant Seals have reduced genetic variation due to being hunted nearly to extinction. There was said to be as few as 20 left in the wild at the end of the 19th century.”</a:t>
            </a:r>
          </a:p>
          <a:p>
            <a:pPr marL="0" lvl="0" indent="0" algn="l" rtl="0">
              <a:spcBef>
                <a:spcPts val="0"/>
              </a:spcBef>
              <a:spcAft>
                <a:spcPts val="1600"/>
              </a:spcAft>
              <a:buNone/>
            </a:pPr>
            <a:endParaRPr sz="2200" dirty="0">
              <a:solidFill>
                <a:srgbClr val="000000"/>
              </a:solidFill>
            </a:endParaRPr>
          </a:p>
        </p:txBody>
      </p:sp>
      <p:pic>
        <p:nvPicPr>
          <p:cNvPr id="1026" name="Picture 2" descr="Northern Elephant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01772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Scenario 2:</a:t>
            </a:r>
            <a:endParaRPr dirty="0">
              <a:solidFill>
                <a:srgbClr val="FF0000"/>
              </a:solidFill>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dirty="0">
                <a:solidFill>
                  <a:srgbClr val="000000"/>
                </a:solidFill>
              </a:rPr>
              <a:t>“A bee pollinates one flower on the other side of a lake and carries that pollen to another population of flowers on the other side of the lake.”</a:t>
            </a:r>
            <a:endParaRPr sz="2200" dirty="0">
              <a:solidFill>
                <a:srgbClr val="000000"/>
              </a:solidFill>
            </a:endParaRPr>
          </a:p>
        </p:txBody>
      </p:sp>
      <p:pic>
        <p:nvPicPr>
          <p:cNvPr id="72" name="Google Shape;72;p15"/>
          <p:cNvPicPr preferRelativeResize="0"/>
          <p:nvPr/>
        </p:nvPicPr>
        <p:blipFill>
          <a:blip r:embed="rId3">
            <a:alphaModFix/>
          </a:blip>
          <a:stretch>
            <a:fillRect/>
          </a:stretch>
        </p:blipFill>
        <p:spPr>
          <a:xfrm>
            <a:off x="2554425" y="2435488"/>
            <a:ext cx="3810000" cy="2524125"/>
          </a:xfrm>
          <a:prstGeom prst="rect">
            <a:avLst/>
          </a:prstGeom>
          <a:noFill/>
          <a:ln>
            <a:noFill/>
          </a:ln>
        </p:spPr>
      </p:pic>
    </p:spTree>
    <p:extLst>
      <p:ext uri="{BB962C8B-B14F-4D97-AF65-F5344CB8AC3E}">
        <p14:creationId xmlns:p14="http://schemas.microsoft.com/office/powerpoint/2010/main" val="2945926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44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Scenario 3:</a:t>
            </a:r>
            <a:endParaRPr>
              <a:solidFill>
                <a:srgbClr val="FF0000"/>
              </a:solidFill>
            </a:endParaRPr>
          </a:p>
        </p:txBody>
      </p:sp>
      <p:sp>
        <p:nvSpPr>
          <p:cNvPr id="78" name="Google Shape;78;p16"/>
          <p:cNvSpPr txBox="1">
            <a:spLocks noGrp="1"/>
          </p:cNvSpPr>
          <p:nvPr>
            <p:ph type="body" idx="1"/>
          </p:nvPr>
        </p:nvSpPr>
        <p:spPr>
          <a:xfrm>
            <a:off x="311700" y="9176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000000"/>
                </a:solidFill>
              </a:rPr>
              <a:t>“Cuttlefish can be either very big (the biggest can fight off the others to mate) or really small (to sneak in unseen by other cuttlefish to mate). So it is advantageous to be either really big or really small as a cuttlefish, and the medium-sized fish die off.”</a:t>
            </a:r>
            <a:endParaRPr sz="2200">
              <a:solidFill>
                <a:srgbClr val="000000"/>
              </a:solidFill>
            </a:endParaRPr>
          </a:p>
        </p:txBody>
      </p:sp>
      <p:pic>
        <p:nvPicPr>
          <p:cNvPr id="79" name="Google Shape;79;p16"/>
          <p:cNvPicPr preferRelativeResize="0"/>
          <p:nvPr/>
        </p:nvPicPr>
        <p:blipFill>
          <a:blip r:embed="rId3">
            <a:alphaModFix/>
          </a:blip>
          <a:stretch>
            <a:fillRect/>
          </a:stretch>
        </p:blipFill>
        <p:spPr>
          <a:xfrm>
            <a:off x="2664475" y="2642475"/>
            <a:ext cx="3746900" cy="25010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1388550" y="1347806"/>
            <a:ext cx="5784124" cy="3539325"/>
          </a:xfrm>
          <a:prstGeom prst="rect">
            <a:avLst/>
          </a:prstGeom>
          <a:noFill/>
          <a:ln>
            <a:noFill/>
          </a:ln>
        </p:spPr>
      </p:pic>
      <p:sp>
        <p:nvSpPr>
          <p:cNvPr id="85" name="Google Shape;85;p17"/>
          <p:cNvSpPr txBox="1"/>
          <p:nvPr/>
        </p:nvSpPr>
        <p:spPr>
          <a:xfrm>
            <a:off x="2614350" y="295025"/>
            <a:ext cx="39153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Disruptive Selection</a:t>
            </a:r>
            <a:endParaRPr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24075" y="57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Scenario 4:</a:t>
            </a:r>
            <a:endParaRPr>
              <a:solidFill>
                <a:srgbClr val="FF0000"/>
              </a:solidFill>
            </a:endParaRPr>
          </a:p>
        </p:txBody>
      </p:sp>
      <p:sp>
        <p:nvSpPr>
          <p:cNvPr id="91" name="Google Shape;91;p18"/>
          <p:cNvSpPr txBox="1">
            <a:spLocks noGrp="1"/>
          </p:cNvSpPr>
          <p:nvPr>
            <p:ph type="body" idx="1"/>
          </p:nvPr>
        </p:nvSpPr>
        <p:spPr>
          <a:xfrm>
            <a:off x="74025" y="564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000000"/>
                </a:solidFill>
              </a:rPr>
              <a:t>“A large colony snow crabs live on Iceland. A few of them get seperated and float off to Greenland. These crabs now on Greenland are a small sample size and have less genetic variation than the original population. They are also more likely to pass down their distinctive traits which may not be the average traits in the original population.”</a:t>
            </a:r>
            <a:endParaRPr sz="2200">
              <a:solidFill>
                <a:srgbClr val="000000"/>
              </a:solidFill>
            </a:endParaRPr>
          </a:p>
        </p:txBody>
      </p:sp>
      <p:pic>
        <p:nvPicPr>
          <p:cNvPr id="92" name="Google Shape;92;p18"/>
          <p:cNvPicPr preferRelativeResize="0"/>
          <p:nvPr/>
        </p:nvPicPr>
        <p:blipFill>
          <a:blip r:embed="rId3">
            <a:alphaModFix/>
          </a:blip>
          <a:stretch>
            <a:fillRect/>
          </a:stretch>
        </p:blipFill>
        <p:spPr>
          <a:xfrm>
            <a:off x="4940775" y="2659200"/>
            <a:ext cx="3553350" cy="23831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8048</TotalTime>
  <Words>625</Words>
  <Application>Microsoft Office PowerPoint</Application>
  <PresentationFormat>On-screen Show (16:9)</PresentationFormat>
  <Paragraphs>48</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Raleway</vt:lpstr>
      <vt:lpstr>Simple Light</vt:lpstr>
      <vt:lpstr>Warm Up… in your notes.</vt:lpstr>
      <vt:lpstr>Warm Up (9/27)</vt:lpstr>
      <vt:lpstr>Warm Up (9/27)</vt:lpstr>
      <vt:lpstr>Warm Up (9/27)</vt:lpstr>
      <vt:lpstr>Scenario 1:</vt:lpstr>
      <vt:lpstr>Scenario 2:</vt:lpstr>
      <vt:lpstr>Scenario 3:</vt:lpstr>
      <vt:lpstr>PowerPoint Presentation</vt:lpstr>
      <vt:lpstr>Scenario 4:</vt:lpstr>
      <vt:lpstr>Scenario 5:</vt:lpstr>
      <vt:lpstr>Directional Selection</vt:lpstr>
      <vt:lpstr>Scenario 6:</vt:lpstr>
      <vt:lpstr>Scenario 7:</vt:lpstr>
      <vt:lpstr>Stabilizing Selection</vt:lpstr>
      <vt:lpstr>Scenario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in your notes.</dc:title>
  <dc:creator>THOMAS GRIST</dc:creator>
  <cp:lastModifiedBy>District Employee</cp:lastModifiedBy>
  <cp:revision>13</cp:revision>
  <dcterms:modified xsi:type="dcterms:W3CDTF">2018-11-01T16:09:07Z</dcterms:modified>
</cp:coreProperties>
</file>