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5"/>
  </p:notesMasterIdLst>
  <p:sldIdLst>
    <p:sldId id="256" r:id="rId2"/>
    <p:sldId id="257" r:id="rId3"/>
    <p:sldId id="31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16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9144000" cy="6858000" type="screen4x3"/>
  <p:notesSz cx="6858000" cy="9296400"/>
  <p:embeddedFontLst>
    <p:embeddedFont>
      <p:font typeface="Garamond" panose="02020404030301010803" pitchFamily="18" charset="0"/>
      <p:regular r:id="rId66"/>
      <p:bold r:id="rId67"/>
      <p:italic r:id="rId68"/>
      <p:boldItalic r:id="rId69"/>
    </p:embeddedFont>
    <p:embeddedFont>
      <p:font typeface="Quattrocento Sans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orient="horz" pos="4048">
          <p15:clr>
            <a:srgbClr val="000000"/>
          </p15:clr>
        </p15:guide>
        <p15:guide id="3" pos="2880">
          <p15:clr>
            <a:srgbClr val="000000"/>
          </p15:clr>
        </p15:guide>
        <p15:guide id="4" pos="5448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2717BE-83BD-4228-92F0-81CCB06E7249}">
  <a:tblStyle styleId="{E42717BE-83BD-4228-92F0-81CCB06E72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29" y="58"/>
      </p:cViewPr>
      <p:guideLst>
        <p:guide orient="horz" pos="2160"/>
        <p:guide orient="horz" pos="4048"/>
        <p:guide pos="2880"/>
        <p:guide pos="5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99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78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LYUYDhgo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2606977/Caught-camera-Moment-cat-trying-escape-house-fire-jumps-floor-SURVIVES-minutes-roof-collapse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QdkS0qG3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09600" y="15240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354137" y="45243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MOTION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048000"/>
            <a:ext cx="3048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288" y="3077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 descr="03_01_Figure"/>
          <p:cNvPicPr preferRelativeResize="0"/>
          <p:nvPr/>
        </p:nvPicPr>
        <p:blipFill rotWithShape="1">
          <a:blip r:embed="rId3">
            <a:alphaModFix/>
          </a:blip>
          <a:srcRect r="-1210" b="5150"/>
          <a:stretch/>
        </p:blipFill>
        <p:spPr>
          <a:xfrm>
            <a:off x="4813300" y="2409825"/>
            <a:ext cx="4089400" cy="2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Motion Is Relative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236537" y="1158875"/>
            <a:ext cx="86868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of objects is always described as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something else.  For example: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354012" y="2308225"/>
            <a:ext cx="4495800" cy="36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walk on the road relative to Earth, but Earth is moving relative to the Sun.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your motion relative to the Sun is different from your motion relative to Earth.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7677150" y="447675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if we looked at the earth relative to the center of the galaxy??!!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https://www.youtube.com/watch?v=ucLYUYDhgos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200" y="2487612"/>
            <a:ext cx="6875462" cy="437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54012" y="12604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as the distance covered per amount of travel time.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Direction or destination is irrelevant!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Units are meters per second. Or any distance divided by any time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equation form: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812" y="3962400"/>
            <a:ext cx="2963862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398462" y="5451475"/>
            <a:ext cx="82296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1325" marR="0" lvl="0" indent="-1711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 girl runs 4 meters in 2 sec. Her speed is 2 m/s.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185737" y="9969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Mathy definition: </a:t>
            </a:r>
            <a:r>
              <a:rPr lang="en-US" sz="3600" b="0" i="1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Rate of change</a:t>
            </a:r>
            <a:r>
              <a:rPr lang="en-US" sz="3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36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distance</a:t>
            </a:r>
            <a:endParaRPr/>
          </a:p>
          <a:p>
            <a:pPr marL="342900" marR="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398462" y="5451475"/>
            <a:ext cx="82296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887" y="2956025"/>
            <a:ext cx="5395912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51752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Average Speed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39725" y="10541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entire distance covered divided by the total travel time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Doesn’t indicate various instantaneous speeds along the way.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equation form: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800" y="3892550"/>
            <a:ext cx="6080125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517525" y="5392737"/>
            <a:ext cx="8316912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8137" marR="0" lvl="0" indent="-160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Trip to Denver…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920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speed of driving 30 km in 1 hour is the  same as the average speed of driving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km in 1/2 hour.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km in 2 hours.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km in 1/2 hour.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km in 2 hours.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Speed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229600" cy="250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speed of driving 30 km in 1 hour is the  same as the average speed of driving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km in 1/2 hour.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km in 2 hours.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km in 1/2 hour.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km in 2 hours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Speed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ANSWER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342900" y="3781425"/>
            <a:ext cx="6999287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Explanation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speed = total distance / time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average speed = 30 km / 1 h = 30 km/h.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398462" y="5356225"/>
            <a:ext cx="65722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if we drive 60 km in 2 hours: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speed = 60 km / 2 h = 30 km/h</a:t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6205537" y="4748212"/>
            <a:ext cx="723900" cy="1225550"/>
          </a:xfrm>
          <a:custGeom>
            <a:avLst/>
            <a:gdLst/>
            <a:ahLst/>
            <a:cxnLst/>
            <a:rect l="l" t="t" r="r" b="b"/>
            <a:pathLst>
              <a:path w="456" h="772" extrusionOk="0">
                <a:moveTo>
                  <a:pt x="176" y="0"/>
                </a:moveTo>
                <a:cubicBezTo>
                  <a:pt x="316" y="117"/>
                  <a:pt x="456" y="234"/>
                  <a:pt x="427" y="363"/>
                </a:cubicBezTo>
                <a:cubicBezTo>
                  <a:pt x="398" y="492"/>
                  <a:pt x="199" y="632"/>
                  <a:pt x="0" y="772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6983412" y="5056187"/>
            <a:ext cx="981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Instantaneous Speed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Instantaneous speed is the speed at any instant.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ride in your car, you may speed up and slow down. 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instantaneous speed is given by your speedometer.</a:t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812" y="4937125"/>
            <a:ext cx="2270125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Velocity</a:t>
            </a: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description of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speed of the object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direction the object is moving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 is a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vector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quantity. It has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magnitude: instantaneous speed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direction: direction of object’s motion</a:t>
            </a: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2085975" y="2620962"/>
            <a:ext cx="950912" cy="73025"/>
          </a:xfrm>
          <a:custGeom>
            <a:avLst/>
            <a:gdLst/>
            <a:ahLst/>
            <a:cxnLst/>
            <a:rect l="l" t="t" r="r" b="b"/>
            <a:pathLst>
              <a:path w="950120" h="71439" extrusionOk="0">
                <a:moveTo>
                  <a:pt x="28575" y="14288"/>
                </a:moveTo>
                <a:lnTo>
                  <a:pt x="28575" y="21432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21431" y="35719"/>
                </a:lnTo>
                <a:lnTo>
                  <a:pt x="21431" y="42863"/>
                </a:lnTo>
                <a:lnTo>
                  <a:pt x="14288" y="50007"/>
                </a:lnTo>
                <a:lnTo>
                  <a:pt x="7144" y="50007"/>
                </a:lnTo>
                <a:lnTo>
                  <a:pt x="7144" y="50007"/>
                </a:lnTo>
                <a:lnTo>
                  <a:pt x="7144" y="42863"/>
                </a:lnTo>
                <a:lnTo>
                  <a:pt x="0" y="35719"/>
                </a:lnTo>
                <a:lnTo>
                  <a:pt x="0" y="35719"/>
                </a:lnTo>
                <a:lnTo>
                  <a:pt x="7144" y="42863"/>
                </a:lnTo>
                <a:lnTo>
                  <a:pt x="0" y="42863"/>
                </a:lnTo>
                <a:lnTo>
                  <a:pt x="0" y="42863"/>
                </a:lnTo>
                <a:lnTo>
                  <a:pt x="7144" y="42863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35719"/>
                </a:lnTo>
                <a:lnTo>
                  <a:pt x="50006" y="35719"/>
                </a:lnTo>
                <a:lnTo>
                  <a:pt x="64294" y="28575"/>
                </a:lnTo>
                <a:lnTo>
                  <a:pt x="85725" y="28575"/>
                </a:lnTo>
                <a:lnTo>
                  <a:pt x="114300" y="21432"/>
                </a:lnTo>
                <a:lnTo>
                  <a:pt x="142875" y="21432"/>
                </a:lnTo>
                <a:lnTo>
                  <a:pt x="178594" y="14288"/>
                </a:lnTo>
                <a:lnTo>
                  <a:pt x="221456" y="7144"/>
                </a:lnTo>
                <a:lnTo>
                  <a:pt x="271463" y="0"/>
                </a:lnTo>
                <a:lnTo>
                  <a:pt x="321469" y="0"/>
                </a:lnTo>
                <a:lnTo>
                  <a:pt x="378619" y="0"/>
                </a:lnTo>
                <a:lnTo>
                  <a:pt x="435769" y="7144"/>
                </a:lnTo>
                <a:lnTo>
                  <a:pt x="492919" y="14288"/>
                </a:lnTo>
                <a:lnTo>
                  <a:pt x="557213" y="28575"/>
                </a:lnTo>
                <a:lnTo>
                  <a:pt x="614363" y="35719"/>
                </a:lnTo>
                <a:lnTo>
                  <a:pt x="664369" y="42863"/>
                </a:lnTo>
                <a:lnTo>
                  <a:pt x="707231" y="50007"/>
                </a:lnTo>
                <a:lnTo>
                  <a:pt x="742950" y="57150"/>
                </a:lnTo>
                <a:lnTo>
                  <a:pt x="778669" y="57150"/>
                </a:lnTo>
                <a:lnTo>
                  <a:pt x="814388" y="57150"/>
                </a:lnTo>
                <a:lnTo>
                  <a:pt x="842963" y="50007"/>
                </a:lnTo>
                <a:lnTo>
                  <a:pt x="871538" y="50007"/>
                </a:lnTo>
                <a:lnTo>
                  <a:pt x="892969" y="50007"/>
                </a:lnTo>
                <a:lnTo>
                  <a:pt x="907256" y="42863"/>
                </a:lnTo>
                <a:lnTo>
                  <a:pt x="921544" y="42863"/>
                </a:lnTo>
                <a:lnTo>
                  <a:pt x="935831" y="35719"/>
                </a:lnTo>
                <a:lnTo>
                  <a:pt x="942975" y="28575"/>
                </a:lnTo>
                <a:lnTo>
                  <a:pt x="942975" y="28575"/>
                </a:lnTo>
                <a:lnTo>
                  <a:pt x="950119" y="21432"/>
                </a:lnTo>
                <a:lnTo>
                  <a:pt x="950119" y="14288"/>
                </a:lnTo>
                <a:lnTo>
                  <a:pt x="950119" y="7144"/>
                </a:lnTo>
                <a:lnTo>
                  <a:pt x="950119" y="7144"/>
                </a:lnTo>
                <a:lnTo>
                  <a:pt x="950119" y="14288"/>
                </a:lnTo>
                <a:lnTo>
                  <a:pt x="950119" y="21432"/>
                </a:lnTo>
                <a:lnTo>
                  <a:pt x="950119" y="21432"/>
                </a:lnTo>
                <a:lnTo>
                  <a:pt x="950119" y="14288"/>
                </a:lnTo>
                <a:lnTo>
                  <a:pt x="942975" y="14288"/>
                </a:lnTo>
                <a:lnTo>
                  <a:pt x="942975" y="21432"/>
                </a:lnTo>
                <a:lnTo>
                  <a:pt x="935831" y="28575"/>
                </a:lnTo>
                <a:lnTo>
                  <a:pt x="921544" y="35719"/>
                </a:lnTo>
                <a:lnTo>
                  <a:pt x="914400" y="42863"/>
                </a:lnTo>
                <a:lnTo>
                  <a:pt x="914400" y="50007"/>
                </a:lnTo>
                <a:lnTo>
                  <a:pt x="892969" y="57150"/>
                </a:lnTo>
                <a:lnTo>
                  <a:pt x="864394" y="57150"/>
                </a:lnTo>
                <a:lnTo>
                  <a:pt x="842963" y="71438"/>
                </a:lnTo>
                <a:lnTo>
                  <a:pt x="842963" y="7143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2257425" y="3094037"/>
            <a:ext cx="1393825" cy="128587"/>
          </a:xfrm>
          <a:custGeom>
            <a:avLst/>
            <a:gdLst/>
            <a:ahLst/>
            <a:cxnLst/>
            <a:rect l="l" t="t" r="r" b="b"/>
            <a:pathLst>
              <a:path w="1393032" h="128588" extrusionOk="0">
                <a:moveTo>
                  <a:pt x="21431" y="0"/>
                </a:moveTo>
                <a:lnTo>
                  <a:pt x="14288" y="7144"/>
                </a:lnTo>
                <a:lnTo>
                  <a:pt x="14288" y="7144"/>
                </a:lnTo>
                <a:lnTo>
                  <a:pt x="14288" y="14287"/>
                </a:lnTo>
                <a:lnTo>
                  <a:pt x="14288" y="21431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35719"/>
                </a:lnTo>
                <a:lnTo>
                  <a:pt x="14288" y="35719"/>
                </a:lnTo>
                <a:lnTo>
                  <a:pt x="7144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42862"/>
                </a:lnTo>
                <a:lnTo>
                  <a:pt x="28575" y="50006"/>
                </a:lnTo>
                <a:lnTo>
                  <a:pt x="50006" y="50006"/>
                </a:lnTo>
                <a:lnTo>
                  <a:pt x="85725" y="57150"/>
                </a:lnTo>
                <a:lnTo>
                  <a:pt x="128588" y="64294"/>
                </a:lnTo>
                <a:lnTo>
                  <a:pt x="178594" y="71437"/>
                </a:lnTo>
                <a:lnTo>
                  <a:pt x="242888" y="78581"/>
                </a:lnTo>
                <a:lnTo>
                  <a:pt x="300038" y="85725"/>
                </a:lnTo>
                <a:lnTo>
                  <a:pt x="357188" y="85725"/>
                </a:lnTo>
                <a:lnTo>
                  <a:pt x="421481" y="85725"/>
                </a:lnTo>
                <a:lnTo>
                  <a:pt x="485775" y="92869"/>
                </a:lnTo>
                <a:lnTo>
                  <a:pt x="564356" y="92869"/>
                </a:lnTo>
                <a:lnTo>
                  <a:pt x="642938" y="100012"/>
                </a:lnTo>
                <a:lnTo>
                  <a:pt x="714375" y="92869"/>
                </a:lnTo>
                <a:lnTo>
                  <a:pt x="778669" y="85725"/>
                </a:lnTo>
                <a:lnTo>
                  <a:pt x="835819" y="71437"/>
                </a:lnTo>
                <a:lnTo>
                  <a:pt x="885825" y="57150"/>
                </a:lnTo>
                <a:lnTo>
                  <a:pt x="921544" y="42862"/>
                </a:lnTo>
                <a:lnTo>
                  <a:pt x="964406" y="42862"/>
                </a:lnTo>
                <a:lnTo>
                  <a:pt x="1014413" y="35719"/>
                </a:lnTo>
                <a:lnTo>
                  <a:pt x="1064419" y="35719"/>
                </a:lnTo>
                <a:lnTo>
                  <a:pt x="1128713" y="42862"/>
                </a:lnTo>
                <a:lnTo>
                  <a:pt x="1185863" y="50006"/>
                </a:lnTo>
                <a:lnTo>
                  <a:pt x="1250156" y="50006"/>
                </a:lnTo>
                <a:lnTo>
                  <a:pt x="1307306" y="57150"/>
                </a:lnTo>
                <a:lnTo>
                  <a:pt x="1350169" y="64294"/>
                </a:lnTo>
                <a:lnTo>
                  <a:pt x="1371600" y="64294"/>
                </a:lnTo>
                <a:lnTo>
                  <a:pt x="1385888" y="71437"/>
                </a:lnTo>
                <a:lnTo>
                  <a:pt x="1385888" y="71437"/>
                </a:lnTo>
                <a:lnTo>
                  <a:pt x="1385888" y="71437"/>
                </a:lnTo>
                <a:lnTo>
                  <a:pt x="1385888" y="71437"/>
                </a:lnTo>
                <a:lnTo>
                  <a:pt x="1385888" y="78581"/>
                </a:lnTo>
                <a:lnTo>
                  <a:pt x="1385888" y="92869"/>
                </a:lnTo>
                <a:lnTo>
                  <a:pt x="1385888" y="92869"/>
                </a:lnTo>
                <a:lnTo>
                  <a:pt x="1393031" y="100012"/>
                </a:lnTo>
                <a:lnTo>
                  <a:pt x="1393031" y="107156"/>
                </a:lnTo>
                <a:lnTo>
                  <a:pt x="1393031" y="114300"/>
                </a:lnTo>
                <a:lnTo>
                  <a:pt x="1393031" y="114300"/>
                </a:lnTo>
                <a:lnTo>
                  <a:pt x="1393031" y="114300"/>
                </a:lnTo>
                <a:lnTo>
                  <a:pt x="1393031" y="114300"/>
                </a:lnTo>
                <a:lnTo>
                  <a:pt x="1393031" y="107156"/>
                </a:lnTo>
                <a:lnTo>
                  <a:pt x="1385888" y="107156"/>
                </a:lnTo>
                <a:lnTo>
                  <a:pt x="1378744" y="107156"/>
                </a:lnTo>
                <a:lnTo>
                  <a:pt x="1371600" y="114300"/>
                </a:lnTo>
                <a:lnTo>
                  <a:pt x="1364456" y="121444"/>
                </a:lnTo>
                <a:lnTo>
                  <a:pt x="1357313" y="128587"/>
                </a:lnTo>
                <a:lnTo>
                  <a:pt x="1350169" y="128587"/>
                </a:lnTo>
                <a:lnTo>
                  <a:pt x="1350169" y="128587"/>
                </a:lnTo>
                <a:lnTo>
                  <a:pt x="1350169" y="12858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Speed and Velocity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Constant speed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steady speed, neither speeding up nor slowing down.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-can be changing direction!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Constant velocity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constant speed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not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 zero CONSTANT)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constant direction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(straight-line path with no acceleration).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687" y="169862"/>
            <a:ext cx="403225" cy="146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4582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smtClean="0"/>
              <a:t>Motion in….</a:t>
            </a:r>
            <a:endParaRPr dirty="0"/>
          </a:p>
        </p:txBody>
      </p:sp>
      <p:sp>
        <p:nvSpPr>
          <p:cNvPr id="2" name="AutoShape 2" descr="Image result for one di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one dir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62199"/>
            <a:ext cx="3903548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have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 and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velocity.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have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 and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velocity.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have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 and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velocity.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have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 and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velocity.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18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have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 and a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 speed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and velocity are the same thing when direction is ignored.</a:t>
            </a:r>
            <a:endParaRPr/>
          </a:p>
        </p:txBody>
      </p:sp>
      <p:sp>
        <p:nvSpPr>
          <p:cNvPr id="256" name="Google Shape;256;p3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T/F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is the magnitude of velocity.</a:t>
            </a: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419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marR="0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Formulated by Galileo based on his experiments with inclined planes.</a:t>
            </a:r>
            <a:endParaRPr/>
          </a:p>
          <a:p>
            <a:pPr marL="3175" marR="0" lvl="0" indent="-31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" marR="0" lvl="0" indent="-31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at which velocity changes over time</a:t>
            </a:r>
            <a:endParaRPr/>
          </a:p>
          <a:p>
            <a:pPr marL="3175" marR="0" lvl="0" indent="-31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" marR="0" lvl="0" indent="-31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Mathy definition: </a:t>
            </a:r>
            <a:endParaRPr/>
          </a:p>
          <a:p>
            <a:pPr marL="3175" marR="0" lvl="0" indent="-31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change of velocity</a:t>
            </a:r>
            <a:endParaRPr/>
          </a:p>
        </p:txBody>
      </p:sp>
      <p:sp>
        <p:nvSpPr>
          <p:cNvPr id="269" name="Google Shape;269;p38"/>
          <p:cNvSpPr txBox="1"/>
          <p:nvPr/>
        </p:nvSpPr>
        <p:spPr>
          <a:xfrm>
            <a:off x="7318375" y="61468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0" name="Google Shape;270;p38" descr="02_02_Figure"/>
          <p:cNvPicPr preferRelativeResize="0"/>
          <p:nvPr/>
        </p:nvPicPr>
        <p:blipFill rotWithShape="1">
          <a:blip r:embed="rId3">
            <a:alphaModFix/>
          </a:blip>
          <a:srcRect b="2518"/>
          <a:stretch/>
        </p:blipFill>
        <p:spPr>
          <a:xfrm>
            <a:off x="6088062" y="1235075"/>
            <a:ext cx="2400300" cy="53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574675" y="7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354012" y="1098550"/>
            <a:ext cx="8229600" cy="3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-“</a:t>
            </a:r>
            <a:r>
              <a:rPr lang="en-US" sz="3200" b="0" i="0" u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Whoop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 if you feel it…______________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speed, or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force	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Car making a turn</a:t>
            </a:r>
            <a:endParaRPr dirty="0"/>
          </a:p>
        </p:txBody>
      </p:sp>
      <p:pic>
        <p:nvPicPr>
          <p:cNvPr id="277" name="Google Shape;277;p39" descr="03_03_Figure"/>
          <p:cNvPicPr preferRelativeResize="0"/>
          <p:nvPr/>
        </p:nvPicPr>
        <p:blipFill rotWithShape="1">
          <a:blip r:embed="rId3">
            <a:alphaModFix/>
          </a:blip>
          <a:srcRect b="12074"/>
          <a:stretch/>
        </p:blipFill>
        <p:spPr>
          <a:xfrm>
            <a:off x="4165600" y="4649787"/>
            <a:ext cx="4518025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4582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Scalars and Vectors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Displacement vs Distance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vs Velocity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Is Relative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: Average and Instantaneous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Fall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64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457200" y="1355725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equation form: </a:t>
            </a:r>
            <a:endParaRPr/>
          </a:p>
        </p:txBody>
      </p:sp>
      <p:pic>
        <p:nvPicPr>
          <p:cNvPr id="284" name="Google Shape;2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6112" y="2081212"/>
            <a:ext cx="5608637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534987" y="3317875"/>
            <a:ext cx="84518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of acceleration is unit of velocity / unit of time.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687387" y="3932237"/>
            <a:ext cx="7891462" cy="233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car’s speed right now is 40 m/s.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speed 5 s later is 45 m/s.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change in speed is 45 – 40 = 5 m/s.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acceleration is = 1 m/s/s.</a:t>
            </a:r>
            <a:endParaRPr/>
          </a:p>
        </p:txBody>
      </p:sp>
      <p:sp>
        <p:nvSpPr>
          <p:cNvPr id="287" name="Google Shape;287;p40"/>
          <p:cNvSpPr/>
          <p:nvPr/>
        </p:nvSpPr>
        <p:spPr>
          <a:xfrm>
            <a:off x="3821112" y="1419225"/>
            <a:ext cx="339725" cy="223837"/>
          </a:xfrm>
          <a:custGeom>
            <a:avLst/>
            <a:gdLst/>
            <a:ahLst/>
            <a:cxnLst/>
            <a:rect l="l" t="t" r="r" b="b"/>
            <a:pathLst>
              <a:path w="339329" h="223243" extrusionOk="0">
                <a:moveTo>
                  <a:pt x="267891" y="26789"/>
                </a:moveTo>
                <a:lnTo>
                  <a:pt x="26789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003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0367"/>
                </a:lnTo>
                <a:lnTo>
                  <a:pt x="1786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14313"/>
                </a:lnTo>
                <a:lnTo>
                  <a:pt x="17860" y="214313"/>
                </a:lnTo>
                <a:lnTo>
                  <a:pt x="26789" y="21431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214313"/>
                </a:lnTo>
                <a:lnTo>
                  <a:pt x="80367" y="214313"/>
                </a:lnTo>
                <a:lnTo>
                  <a:pt x="98227" y="205383"/>
                </a:lnTo>
                <a:lnTo>
                  <a:pt x="116086" y="205383"/>
                </a:lnTo>
                <a:lnTo>
                  <a:pt x="133946" y="196453"/>
                </a:lnTo>
                <a:lnTo>
                  <a:pt x="142875" y="196453"/>
                </a:lnTo>
                <a:lnTo>
                  <a:pt x="151805" y="187524"/>
                </a:lnTo>
                <a:lnTo>
                  <a:pt x="160735" y="17859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87524" y="160734"/>
                </a:lnTo>
                <a:lnTo>
                  <a:pt x="196453" y="151805"/>
                </a:lnTo>
                <a:lnTo>
                  <a:pt x="205383" y="142875"/>
                </a:lnTo>
                <a:lnTo>
                  <a:pt x="214313" y="133945"/>
                </a:lnTo>
                <a:lnTo>
                  <a:pt x="223242" y="125016"/>
                </a:lnTo>
                <a:lnTo>
                  <a:pt x="223242" y="11608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32172" y="98227"/>
                </a:lnTo>
                <a:lnTo>
                  <a:pt x="232172" y="98227"/>
                </a:lnTo>
                <a:lnTo>
                  <a:pt x="232172" y="89297"/>
                </a:lnTo>
                <a:lnTo>
                  <a:pt x="232172" y="89297"/>
                </a:lnTo>
                <a:lnTo>
                  <a:pt x="232172" y="80367"/>
                </a:lnTo>
                <a:lnTo>
                  <a:pt x="232172" y="80367"/>
                </a:lnTo>
                <a:lnTo>
                  <a:pt x="232172" y="80367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80367"/>
                </a:lnTo>
                <a:lnTo>
                  <a:pt x="232172" y="89297"/>
                </a:lnTo>
                <a:lnTo>
                  <a:pt x="223242" y="98227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14313" y="125016"/>
                </a:lnTo>
                <a:lnTo>
                  <a:pt x="214313" y="133945"/>
                </a:lnTo>
                <a:lnTo>
                  <a:pt x="223242" y="142875"/>
                </a:lnTo>
                <a:lnTo>
                  <a:pt x="223242" y="151805"/>
                </a:lnTo>
                <a:lnTo>
                  <a:pt x="223242" y="160734"/>
                </a:lnTo>
                <a:lnTo>
                  <a:pt x="223242" y="169664"/>
                </a:lnTo>
                <a:lnTo>
                  <a:pt x="214313" y="178594"/>
                </a:lnTo>
                <a:lnTo>
                  <a:pt x="214313" y="187524"/>
                </a:lnTo>
                <a:lnTo>
                  <a:pt x="223242" y="187524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32172" y="205383"/>
                </a:lnTo>
                <a:lnTo>
                  <a:pt x="232172" y="205383"/>
                </a:lnTo>
                <a:lnTo>
                  <a:pt x="241102" y="205383"/>
                </a:lnTo>
                <a:lnTo>
                  <a:pt x="250032" y="214313"/>
                </a:lnTo>
                <a:lnTo>
                  <a:pt x="258961" y="214313"/>
                </a:lnTo>
                <a:lnTo>
                  <a:pt x="258961" y="214313"/>
                </a:lnTo>
                <a:lnTo>
                  <a:pt x="267891" y="214313"/>
                </a:lnTo>
                <a:lnTo>
                  <a:pt x="276821" y="214313"/>
                </a:lnTo>
                <a:lnTo>
                  <a:pt x="285750" y="223242"/>
                </a:lnTo>
                <a:lnTo>
                  <a:pt x="294680" y="223242"/>
                </a:lnTo>
                <a:lnTo>
                  <a:pt x="303610" y="223242"/>
                </a:lnTo>
                <a:lnTo>
                  <a:pt x="312539" y="214313"/>
                </a:lnTo>
                <a:lnTo>
                  <a:pt x="330399" y="214313"/>
                </a:lnTo>
                <a:lnTo>
                  <a:pt x="339328" y="20538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0399" y="187524"/>
                </a:lnTo>
                <a:lnTo>
                  <a:pt x="330399" y="187524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0"/>
          <p:cNvSpPr/>
          <p:nvPr/>
        </p:nvSpPr>
        <p:spPr>
          <a:xfrm>
            <a:off x="4322762" y="1428750"/>
            <a:ext cx="115887" cy="26987"/>
          </a:xfrm>
          <a:custGeom>
            <a:avLst/>
            <a:gdLst/>
            <a:ahLst/>
            <a:cxnLst/>
            <a:rect l="l" t="t" r="r" b="b"/>
            <a:pathLst>
              <a:path w="116087" h="26790" extrusionOk="0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4322762" y="1517650"/>
            <a:ext cx="96837" cy="9525"/>
          </a:xfrm>
          <a:custGeom>
            <a:avLst/>
            <a:gdLst/>
            <a:ahLst/>
            <a:cxnLst/>
            <a:rect l="l" t="t" r="r" b="b"/>
            <a:pathLst>
              <a:path w="98227" h="8930" extrusionOk="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4795837" y="1169987"/>
            <a:ext cx="187325" cy="196850"/>
          </a:xfrm>
          <a:custGeom>
            <a:avLst/>
            <a:gdLst/>
            <a:ahLst/>
            <a:cxnLst/>
            <a:rect l="l" t="t" r="r" b="b"/>
            <a:pathLst>
              <a:path w="187525" h="196454" extrusionOk="0">
                <a:moveTo>
                  <a:pt x="8930" y="178594"/>
                </a:move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60735" y="11608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60735" y="178594"/>
                </a:lnTo>
                <a:lnTo>
                  <a:pt x="151805" y="178594"/>
                </a:lnTo>
                <a:lnTo>
                  <a:pt x="133946" y="169664"/>
                </a:lnTo>
                <a:lnTo>
                  <a:pt x="125016" y="169664"/>
                </a:lnTo>
                <a:lnTo>
                  <a:pt x="107156" y="169664"/>
                </a:lnTo>
                <a:lnTo>
                  <a:pt x="98227" y="169664"/>
                </a:lnTo>
                <a:lnTo>
                  <a:pt x="80367" y="169664"/>
                </a:lnTo>
                <a:lnTo>
                  <a:pt x="62508" y="178594"/>
                </a:lnTo>
                <a:lnTo>
                  <a:pt x="53578" y="178594"/>
                </a:lnTo>
                <a:lnTo>
                  <a:pt x="35719" y="18752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87524"/>
                </a:lnTo>
                <a:lnTo>
                  <a:pt x="35719" y="187524"/>
                </a:lnTo>
                <a:lnTo>
                  <a:pt x="62508" y="178594"/>
                </a:lnTo>
                <a:lnTo>
                  <a:pt x="80367" y="15180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/>
          <p:nvPr/>
        </p:nvSpPr>
        <p:spPr>
          <a:xfrm>
            <a:off x="5099050" y="1179512"/>
            <a:ext cx="125412" cy="150812"/>
          </a:xfrm>
          <a:custGeom>
            <a:avLst/>
            <a:gdLst/>
            <a:ahLst/>
            <a:cxnLst/>
            <a:rect l="l" t="t" r="r" b="b"/>
            <a:pathLst>
              <a:path w="125016" h="151805" extrusionOk="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51804"/>
                </a:lnTo>
                <a:lnTo>
                  <a:pt x="35718" y="151804"/>
                </a:lnTo>
                <a:lnTo>
                  <a:pt x="35718" y="151804"/>
                </a:lnTo>
                <a:lnTo>
                  <a:pt x="44648" y="151804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0367" y="98226"/>
                </a:lnTo>
                <a:lnTo>
                  <a:pt x="80367" y="80367"/>
                </a:lnTo>
                <a:lnTo>
                  <a:pt x="89296" y="71437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4660900" y="1428750"/>
            <a:ext cx="642937" cy="61912"/>
          </a:xfrm>
          <a:custGeom>
            <a:avLst/>
            <a:gdLst/>
            <a:ahLst/>
            <a:cxnLst/>
            <a:rect l="l" t="t" r="r" b="b"/>
            <a:pathLst>
              <a:path w="642938" h="62509" extrusionOk="0">
                <a:moveTo>
                  <a:pt x="893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62508" y="35719"/>
                </a:lnTo>
                <a:lnTo>
                  <a:pt x="98226" y="26789"/>
                </a:lnTo>
                <a:lnTo>
                  <a:pt x="151805" y="17859"/>
                </a:lnTo>
                <a:lnTo>
                  <a:pt x="205383" y="8929"/>
                </a:lnTo>
                <a:lnTo>
                  <a:pt x="258961" y="8929"/>
                </a:lnTo>
                <a:lnTo>
                  <a:pt x="312539" y="8929"/>
                </a:lnTo>
                <a:lnTo>
                  <a:pt x="366117" y="8929"/>
                </a:lnTo>
                <a:lnTo>
                  <a:pt x="419695" y="8929"/>
                </a:lnTo>
                <a:lnTo>
                  <a:pt x="464344" y="8929"/>
                </a:lnTo>
                <a:lnTo>
                  <a:pt x="508992" y="0"/>
                </a:lnTo>
                <a:lnTo>
                  <a:pt x="553641" y="0"/>
                </a:lnTo>
                <a:lnTo>
                  <a:pt x="580430" y="0"/>
                </a:lnTo>
                <a:lnTo>
                  <a:pt x="607219" y="0"/>
                </a:lnTo>
                <a:lnTo>
                  <a:pt x="625078" y="0"/>
                </a:lnTo>
                <a:lnTo>
                  <a:pt x="634008" y="8929"/>
                </a:lnTo>
                <a:lnTo>
                  <a:pt x="642937" y="8929"/>
                </a:lnTo>
                <a:lnTo>
                  <a:pt x="642937" y="8929"/>
                </a:lnTo>
                <a:lnTo>
                  <a:pt x="634008" y="17859"/>
                </a:lnTo>
                <a:lnTo>
                  <a:pt x="625078" y="17859"/>
                </a:lnTo>
                <a:lnTo>
                  <a:pt x="607219" y="17859"/>
                </a:lnTo>
                <a:lnTo>
                  <a:pt x="598289" y="17859"/>
                </a:lnTo>
                <a:lnTo>
                  <a:pt x="598289" y="17859"/>
                </a:lnTo>
                <a:lnTo>
                  <a:pt x="598289" y="1785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4929187" y="1535112"/>
            <a:ext cx="115887" cy="260350"/>
          </a:xfrm>
          <a:custGeom>
            <a:avLst/>
            <a:gdLst/>
            <a:ahLst/>
            <a:cxnLst/>
            <a:rect l="l" t="t" r="r" b="b"/>
            <a:pathLst>
              <a:path w="116086" h="258962" extrusionOk="0">
                <a:moveTo>
                  <a:pt x="44648" y="17859"/>
                </a:moveTo>
                <a:lnTo>
                  <a:pt x="4464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8" y="258961"/>
                </a:lnTo>
                <a:lnTo>
                  <a:pt x="53578" y="250031"/>
                </a:lnTo>
                <a:lnTo>
                  <a:pt x="71437" y="250031"/>
                </a:lnTo>
                <a:lnTo>
                  <a:pt x="89296" y="241102"/>
                </a:lnTo>
                <a:lnTo>
                  <a:pt x="98226" y="241102"/>
                </a:lnTo>
                <a:lnTo>
                  <a:pt x="107156" y="232172"/>
                </a:lnTo>
                <a:lnTo>
                  <a:pt x="116085" y="232172"/>
                </a:lnTo>
                <a:lnTo>
                  <a:pt x="116085" y="232172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4875212" y="1643062"/>
            <a:ext cx="134937" cy="17462"/>
          </a:xfrm>
          <a:custGeom>
            <a:avLst/>
            <a:gdLst/>
            <a:ahLst/>
            <a:cxnLst/>
            <a:rect l="l" t="t" r="r" b="b"/>
            <a:pathLst>
              <a:path w="133947" h="17861" extrusionOk="0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0"/>
          <p:cNvSpPr/>
          <p:nvPr/>
        </p:nvSpPr>
        <p:spPr>
          <a:xfrm>
            <a:off x="6134100" y="1133475"/>
            <a:ext cx="223837" cy="214312"/>
          </a:xfrm>
          <a:custGeom>
            <a:avLst/>
            <a:gdLst/>
            <a:ahLst/>
            <a:cxnLst/>
            <a:rect l="l" t="t" r="r" b="b"/>
            <a:pathLst>
              <a:path w="223244" h="214314" extrusionOk="0">
                <a:moveTo>
                  <a:pt x="26789" y="71438"/>
                </a:moveTo>
                <a:lnTo>
                  <a:pt x="17860" y="71438"/>
                </a:lnTo>
                <a:lnTo>
                  <a:pt x="1786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05383"/>
                </a:lnTo>
                <a:lnTo>
                  <a:pt x="0" y="205383"/>
                </a:lnTo>
                <a:lnTo>
                  <a:pt x="0" y="187524"/>
                </a:lnTo>
                <a:lnTo>
                  <a:pt x="8930" y="169664"/>
                </a:lnTo>
                <a:lnTo>
                  <a:pt x="8930" y="142875"/>
                </a:lnTo>
                <a:lnTo>
                  <a:pt x="26789" y="116086"/>
                </a:lnTo>
                <a:lnTo>
                  <a:pt x="44649" y="80367"/>
                </a:lnTo>
                <a:lnTo>
                  <a:pt x="62508" y="53578"/>
                </a:lnTo>
                <a:lnTo>
                  <a:pt x="71438" y="4464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7" y="35719"/>
                </a:lnTo>
                <a:lnTo>
                  <a:pt x="107157" y="44649"/>
                </a:lnTo>
                <a:lnTo>
                  <a:pt x="98227" y="62508"/>
                </a:lnTo>
                <a:lnTo>
                  <a:pt x="98227" y="80367"/>
                </a:lnTo>
                <a:lnTo>
                  <a:pt x="89297" y="98227"/>
                </a:lnTo>
                <a:lnTo>
                  <a:pt x="89297" y="107157"/>
                </a:lnTo>
                <a:lnTo>
                  <a:pt x="80368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98227" y="125016"/>
                </a:lnTo>
                <a:lnTo>
                  <a:pt x="9822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33946" y="53578"/>
                </a:lnTo>
                <a:lnTo>
                  <a:pt x="151805" y="35719"/>
                </a:lnTo>
                <a:lnTo>
                  <a:pt x="169664" y="17860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14313" y="26789"/>
                </a:lnTo>
                <a:lnTo>
                  <a:pt x="214313" y="44649"/>
                </a:lnTo>
                <a:lnTo>
                  <a:pt x="214313" y="71438"/>
                </a:lnTo>
                <a:lnTo>
                  <a:pt x="214313" y="98227"/>
                </a:lnTo>
                <a:lnTo>
                  <a:pt x="214313" y="125016"/>
                </a:lnTo>
                <a:lnTo>
                  <a:pt x="214313" y="151805"/>
                </a:lnTo>
                <a:lnTo>
                  <a:pt x="214313" y="169664"/>
                </a:lnTo>
                <a:lnTo>
                  <a:pt x="214313" y="178594"/>
                </a:lnTo>
                <a:lnTo>
                  <a:pt x="214313" y="187524"/>
                </a:lnTo>
                <a:lnTo>
                  <a:pt x="223243" y="178594"/>
                </a:lnTo>
                <a:lnTo>
                  <a:pt x="223243" y="178594"/>
                </a:lnTo>
                <a:lnTo>
                  <a:pt x="223243" y="17859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6232525" y="1098550"/>
            <a:ext cx="393700" cy="428625"/>
          </a:xfrm>
          <a:custGeom>
            <a:avLst/>
            <a:gdLst/>
            <a:ahLst/>
            <a:cxnLst/>
            <a:rect l="l" t="t" r="r" b="b"/>
            <a:pathLst>
              <a:path w="392907" h="428626" extrusionOk="0">
                <a:moveTo>
                  <a:pt x="392906" y="17860"/>
                </a:moveTo>
                <a:lnTo>
                  <a:pt x="392906" y="1786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0"/>
                </a:lnTo>
                <a:lnTo>
                  <a:pt x="392906" y="8930"/>
                </a:lnTo>
                <a:lnTo>
                  <a:pt x="383976" y="8930"/>
                </a:lnTo>
                <a:lnTo>
                  <a:pt x="375047" y="26790"/>
                </a:lnTo>
                <a:lnTo>
                  <a:pt x="357187" y="44649"/>
                </a:lnTo>
                <a:lnTo>
                  <a:pt x="330398" y="71438"/>
                </a:lnTo>
                <a:lnTo>
                  <a:pt x="303609" y="107157"/>
                </a:lnTo>
                <a:lnTo>
                  <a:pt x="267891" y="142876"/>
                </a:lnTo>
                <a:lnTo>
                  <a:pt x="223242" y="196454"/>
                </a:lnTo>
                <a:lnTo>
                  <a:pt x="169664" y="250032"/>
                </a:lnTo>
                <a:lnTo>
                  <a:pt x="125016" y="303610"/>
                </a:lnTo>
                <a:lnTo>
                  <a:pt x="71437" y="357188"/>
                </a:lnTo>
                <a:lnTo>
                  <a:pt x="35719" y="392907"/>
                </a:lnTo>
                <a:lnTo>
                  <a:pt x="8930" y="419696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6"/>
                </a:lnTo>
                <a:lnTo>
                  <a:pt x="8930" y="410766"/>
                </a:lnTo>
                <a:lnTo>
                  <a:pt x="8930" y="41076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6473825" y="1312862"/>
            <a:ext cx="179387" cy="231775"/>
          </a:xfrm>
          <a:custGeom>
            <a:avLst/>
            <a:gdLst/>
            <a:ahLst/>
            <a:cxnLst/>
            <a:rect l="l" t="t" r="r" b="b"/>
            <a:pathLst>
              <a:path w="178595" h="232173" extrusionOk="0">
                <a:moveTo>
                  <a:pt x="178594" y="0"/>
                </a:moveTo>
                <a:lnTo>
                  <a:pt x="169665" y="0"/>
                </a:lnTo>
                <a:lnTo>
                  <a:pt x="169665" y="0"/>
                </a:lnTo>
                <a:lnTo>
                  <a:pt x="16966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42875" y="17859"/>
                </a:lnTo>
                <a:lnTo>
                  <a:pt x="133946" y="17859"/>
                </a:lnTo>
                <a:lnTo>
                  <a:pt x="125016" y="17859"/>
                </a:lnTo>
                <a:lnTo>
                  <a:pt x="116086" y="26789"/>
                </a:lnTo>
                <a:lnTo>
                  <a:pt x="10715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89297" y="35719"/>
                </a:lnTo>
                <a:lnTo>
                  <a:pt x="80368" y="44649"/>
                </a:lnTo>
                <a:lnTo>
                  <a:pt x="62508" y="53578"/>
                </a:lnTo>
                <a:lnTo>
                  <a:pt x="44649" y="71438"/>
                </a:lnTo>
                <a:lnTo>
                  <a:pt x="26790" y="8929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90" y="116086"/>
                </a:lnTo>
                <a:lnTo>
                  <a:pt x="44649" y="116086"/>
                </a:lnTo>
                <a:lnTo>
                  <a:pt x="53579" y="107156"/>
                </a:lnTo>
                <a:lnTo>
                  <a:pt x="71438" y="107156"/>
                </a:lnTo>
                <a:lnTo>
                  <a:pt x="80368" y="116086"/>
                </a:lnTo>
                <a:lnTo>
                  <a:pt x="98227" y="116086"/>
                </a:lnTo>
                <a:lnTo>
                  <a:pt x="107157" y="125015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33946" y="169664"/>
                </a:lnTo>
                <a:lnTo>
                  <a:pt x="142875" y="187523"/>
                </a:lnTo>
                <a:lnTo>
                  <a:pt x="142875" y="205383"/>
                </a:lnTo>
                <a:lnTo>
                  <a:pt x="142875" y="214312"/>
                </a:lnTo>
                <a:lnTo>
                  <a:pt x="142875" y="223242"/>
                </a:lnTo>
                <a:lnTo>
                  <a:pt x="125016" y="223242"/>
                </a:lnTo>
                <a:lnTo>
                  <a:pt x="116086" y="232172"/>
                </a:lnTo>
                <a:lnTo>
                  <a:pt x="89297" y="232172"/>
                </a:lnTo>
                <a:lnTo>
                  <a:pt x="71438" y="232172"/>
                </a:lnTo>
                <a:lnTo>
                  <a:pt x="44649" y="232172"/>
                </a:lnTo>
                <a:lnTo>
                  <a:pt x="26790" y="223242"/>
                </a:lnTo>
                <a:lnTo>
                  <a:pt x="17860" y="22324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6653212" y="1303337"/>
            <a:ext cx="249237" cy="322262"/>
          </a:xfrm>
          <a:custGeom>
            <a:avLst/>
            <a:gdLst/>
            <a:ahLst/>
            <a:cxnLst/>
            <a:rect l="l" t="t" r="r" b="b"/>
            <a:pathLst>
              <a:path w="250032" h="321470" extrusionOk="0">
                <a:moveTo>
                  <a:pt x="250031" y="0"/>
                </a:move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3" y="26789"/>
                </a:lnTo>
                <a:lnTo>
                  <a:pt x="205383" y="35719"/>
                </a:lnTo>
                <a:lnTo>
                  <a:pt x="196453" y="53579"/>
                </a:lnTo>
                <a:lnTo>
                  <a:pt x="178594" y="80368"/>
                </a:lnTo>
                <a:lnTo>
                  <a:pt x="160735" y="107156"/>
                </a:lnTo>
                <a:lnTo>
                  <a:pt x="133946" y="133945"/>
                </a:lnTo>
                <a:lnTo>
                  <a:pt x="116086" y="169664"/>
                </a:lnTo>
                <a:lnTo>
                  <a:pt x="80367" y="214313"/>
                </a:lnTo>
                <a:lnTo>
                  <a:pt x="53578" y="250031"/>
                </a:lnTo>
                <a:lnTo>
                  <a:pt x="35719" y="276820"/>
                </a:lnTo>
                <a:lnTo>
                  <a:pt x="17860" y="303610"/>
                </a:lnTo>
                <a:lnTo>
                  <a:pt x="893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312539"/>
                </a:lnTo>
                <a:lnTo>
                  <a:pt x="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6821487" y="1500187"/>
            <a:ext cx="144462" cy="231775"/>
          </a:xfrm>
          <a:custGeom>
            <a:avLst/>
            <a:gdLst/>
            <a:ahLst/>
            <a:cxnLst/>
            <a:rect l="l" t="t" r="r" b="b"/>
            <a:pathLst>
              <a:path w="142876" h="232173" extrusionOk="0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7" y="17860"/>
                </a:lnTo>
                <a:lnTo>
                  <a:pt x="98227" y="26789"/>
                </a:lnTo>
                <a:lnTo>
                  <a:pt x="71438" y="35719"/>
                </a:lnTo>
                <a:lnTo>
                  <a:pt x="53578" y="44649"/>
                </a:lnTo>
                <a:lnTo>
                  <a:pt x="44649" y="53578"/>
                </a:lnTo>
                <a:lnTo>
                  <a:pt x="35719" y="71438"/>
                </a:lnTo>
                <a:lnTo>
                  <a:pt x="17860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8" y="125016"/>
                </a:lnTo>
                <a:lnTo>
                  <a:pt x="89297" y="133946"/>
                </a:lnTo>
                <a:lnTo>
                  <a:pt x="107157" y="142875"/>
                </a:lnTo>
                <a:lnTo>
                  <a:pt x="116086" y="151805"/>
                </a:lnTo>
                <a:lnTo>
                  <a:pt x="125016" y="160735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16086" y="196453"/>
                </a:lnTo>
                <a:lnTo>
                  <a:pt x="98227" y="205383"/>
                </a:lnTo>
                <a:lnTo>
                  <a:pt x="71438" y="214313"/>
                </a:lnTo>
                <a:lnTo>
                  <a:pt x="53578" y="214313"/>
                </a:lnTo>
                <a:lnTo>
                  <a:pt x="26789" y="22324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7466012" y="1062037"/>
            <a:ext cx="239712" cy="250825"/>
          </a:xfrm>
          <a:custGeom>
            <a:avLst/>
            <a:gdLst/>
            <a:ahLst/>
            <a:cxnLst/>
            <a:rect l="l" t="t" r="r" b="b"/>
            <a:pathLst>
              <a:path w="241102" h="250032" extrusionOk="0">
                <a:moveTo>
                  <a:pt x="44648" y="53578"/>
                </a:moveTo>
                <a:lnTo>
                  <a:pt x="3571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5180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8929" y="196453"/>
                </a:lnTo>
                <a:lnTo>
                  <a:pt x="17859" y="160734"/>
                </a:lnTo>
                <a:lnTo>
                  <a:pt x="35719" y="133945"/>
                </a:lnTo>
                <a:lnTo>
                  <a:pt x="44648" y="107156"/>
                </a:lnTo>
                <a:lnTo>
                  <a:pt x="53578" y="80367"/>
                </a:lnTo>
                <a:lnTo>
                  <a:pt x="62508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51804"/>
                </a:lnTo>
                <a:lnTo>
                  <a:pt x="107156" y="169664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51804" y="151804"/>
                </a:lnTo>
                <a:lnTo>
                  <a:pt x="160734" y="125015"/>
                </a:lnTo>
                <a:lnTo>
                  <a:pt x="169664" y="89297"/>
                </a:lnTo>
                <a:lnTo>
                  <a:pt x="187523" y="62508"/>
                </a:lnTo>
                <a:lnTo>
                  <a:pt x="205383" y="35718"/>
                </a:lnTo>
                <a:lnTo>
                  <a:pt x="223242" y="8929"/>
                </a:lnTo>
                <a:lnTo>
                  <a:pt x="232172" y="0"/>
                </a:lnTo>
                <a:lnTo>
                  <a:pt x="241101" y="8929"/>
                </a:lnTo>
                <a:lnTo>
                  <a:pt x="241101" y="17859"/>
                </a:lnTo>
                <a:lnTo>
                  <a:pt x="241101" y="44648"/>
                </a:lnTo>
                <a:lnTo>
                  <a:pt x="232172" y="71437"/>
                </a:lnTo>
                <a:lnTo>
                  <a:pt x="223242" y="107156"/>
                </a:lnTo>
                <a:lnTo>
                  <a:pt x="214312" y="142875"/>
                </a:lnTo>
                <a:lnTo>
                  <a:pt x="205383" y="169664"/>
                </a:lnTo>
                <a:lnTo>
                  <a:pt x="205383" y="196453"/>
                </a:lnTo>
                <a:lnTo>
                  <a:pt x="205383" y="214312"/>
                </a:lnTo>
                <a:lnTo>
                  <a:pt x="205383" y="223242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14312" y="22324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7554912" y="1169987"/>
            <a:ext cx="365125" cy="401637"/>
          </a:xfrm>
          <a:custGeom>
            <a:avLst/>
            <a:gdLst/>
            <a:ahLst/>
            <a:cxnLst/>
            <a:rect l="l" t="t" r="r" b="b"/>
            <a:pathLst>
              <a:path w="366118" h="401837" extrusionOk="0">
                <a:moveTo>
                  <a:pt x="357187" y="8930"/>
                </a:moveTo>
                <a:lnTo>
                  <a:pt x="366117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0"/>
                </a:lnTo>
                <a:lnTo>
                  <a:pt x="357187" y="0"/>
                </a:lnTo>
                <a:lnTo>
                  <a:pt x="348257" y="8930"/>
                </a:lnTo>
                <a:lnTo>
                  <a:pt x="330398" y="17859"/>
                </a:lnTo>
                <a:lnTo>
                  <a:pt x="312539" y="44648"/>
                </a:lnTo>
                <a:lnTo>
                  <a:pt x="285750" y="71438"/>
                </a:lnTo>
                <a:lnTo>
                  <a:pt x="250031" y="98227"/>
                </a:lnTo>
                <a:lnTo>
                  <a:pt x="223242" y="142875"/>
                </a:lnTo>
                <a:lnTo>
                  <a:pt x="178593" y="187524"/>
                </a:lnTo>
                <a:lnTo>
                  <a:pt x="133945" y="232172"/>
                </a:lnTo>
                <a:lnTo>
                  <a:pt x="89297" y="285750"/>
                </a:lnTo>
                <a:lnTo>
                  <a:pt x="44648" y="330398"/>
                </a:lnTo>
                <a:lnTo>
                  <a:pt x="17859" y="366117"/>
                </a:lnTo>
                <a:lnTo>
                  <a:pt x="0" y="383976"/>
                </a:lnTo>
                <a:lnTo>
                  <a:pt x="0" y="401836"/>
                </a:lnTo>
                <a:lnTo>
                  <a:pt x="0" y="392906"/>
                </a:lnTo>
                <a:lnTo>
                  <a:pt x="0" y="392906"/>
                </a:lnTo>
                <a:lnTo>
                  <a:pt x="8929" y="383976"/>
                </a:lnTo>
                <a:lnTo>
                  <a:pt x="8929" y="38397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7732712" y="1392237"/>
            <a:ext cx="233362" cy="206375"/>
          </a:xfrm>
          <a:custGeom>
            <a:avLst/>
            <a:gdLst/>
            <a:ahLst/>
            <a:cxnLst/>
            <a:rect l="l" t="t" r="r" b="b"/>
            <a:pathLst>
              <a:path w="232173" h="205384" extrusionOk="0">
                <a:moveTo>
                  <a:pt x="232172" y="17859"/>
                </a:moveTo>
                <a:lnTo>
                  <a:pt x="223243" y="17859"/>
                </a:lnTo>
                <a:lnTo>
                  <a:pt x="205383" y="17859"/>
                </a:lnTo>
                <a:lnTo>
                  <a:pt x="196454" y="17859"/>
                </a:lnTo>
                <a:lnTo>
                  <a:pt x="178594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8930"/>
                </a:lnTo>
                <a:lnTo>
                  <a:pt x="10715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44649" y="44648"/>
                </a:lnTo>
                <a:lnTo>
                  <a:pt x="26789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7" y="125016"/>
                </a:lnTo>
                <a:lnTo>
                  <a:pt x="107157" y="133945"/>
                </a:lnTo>
                <a:lnTo>
                  <a:pt x="125016" y="151805"/>
                </a:lnTo>
                <a:lnTo>
                  <a:pt x="133946" y="160734"/>
                </a:lnTo>
                <a:lnTo>
                  <a:pt x="133946" y="178594"/>
                </a:lnTo>
                <a:lnTo>
                  <a:pt x="133946" y="187523"/>
                </a:lnTo>
                <a:lnTo>
                  <a:pt x="116086" y="196453"/>
                </a:lnTo>
                <a:lnTo>
                  <a:pt x="107157" y="196453"/>
                </a:lnTo>
                <a:lnTo>
                  <a:pt x="80368" y="205383"/>
                </a:lnTo>
                <a:lnTo>
                  <a:pt x="62508" y="205383"/>
                </a:lnTo>
                <a:lnTo>
                  <a:pt x="35719" y="205383"/>
                </a:lnTo>
                <a:lnTo>
                  <a:pt x="17860" y="196453"/>
                </a:lnTo>
                <a:lnTo>
                  <a:pt x="8930" y="187523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037512" y="1214437"/>
            <a:ext cx="285750" cy="133350"/>
          </a:xfrm>
          <a:custGeom>
            <a:avLst/>
            <a:gdLst/>
            <a:ahLst/>
            <a:cxnLst/>
            <a:rect l="l" t="t" r="r" b="b"/>
            <a:pathLst>
              <a:path w="285750" h="133947" extrusionOk="0">
                <a:moveTo>
                  <a:pt x="26789" y="1786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8" y="17860"/>
                </a:lnTo>
                <a:lnTo>
                  <a:pt x="80367" y="26790"/>
                </a:lnTo>
                <a:lnTo>
                  <a:pt x="89297" y="26790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53579"/>
                </a:lnTo>
                <a:lnTo>
                  <a:pt x="98226" y="62508"/>
                </a:lnTo>
                <a:lnTo>
                  <a:pt x="89297" y="71438"/>
                </a:lnTo>
                <a:lnTo>
                  <a:pt x="71437" y="80368"/>
                </a:lnTo>
                <a:lnTo>
                  <a:pt x="62508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33946"/>
                </a:lnTo>
                <a:lnTo>
                  <a:pt x="89297" y="133946"/>
                </a:lnTo>
                <a:lnTo>
                  <a:pt x="116086" y="133946"/>
                </a:lnTo>
                <a:lnTo>
                  <a:pt x="151804" y="125016"/>
                </a:lnTo>
                <a:lnTo>
                  <a:pt x="196452" y="116086"/>
                </a:lnTo>
                <a:lnTo>
                  <a:pt x="223241" y="107157"/>
                </a:lnTo>
                <a:lnTo>
                  <a:pt x="258960" y="98227"/>
                </a:lnTo>
                <a:lnTo>
                  <a:pt x="276819" y="98227"/>
                </a:lnTo>
                <a:lnTo>
                  <a:pt x="285749" y="89297"/>
                </a:lnTo>
                <a:lnTo>
                  <a:pt x="258960" y="89297"/>
                </a:lnTo>
                <a:lnTo>
                  <a:pt x="232171" y="71438"/>
                </a:lnTo>
                <a:lnTo>
                  <a:pt x="232171" y="71438"/>
                </a:lnTo>
                <a:lnTo>
                  <a:pt x="232171" y="7143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487" y="941387"/>
            <a:ext cx="1398587" cy="1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say deceleration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349250" y="1454150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equation form: </a:t>
            </a:r>
            <a:endParaRPr/>
          </a:p>
        </p:txBody>
      </p:sp>
      <p:pic>
        <p:nvPicPr>
          <p:cNvPr id="311" name="Google Shape;3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6112" y="2081212"/>
            <a:ext cx="5608637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534987" y="3317875"/>
            <a:ext cx="84518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of acceleration is unit of velocity / unit of time.</a:t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87387" y="3932237"/>
            <a:ext cx="7891462" cy="233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car’s speed right now is 40 m/s.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speed 5 s later is 10 m/s.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change in speed is 10 – 40 = 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-30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m/s.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car’s acceleration (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deceleration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= -6 m/s/s.</a:t>
            </a:r>
            <a:endParaRPr dirty="0"/>
          </a:p>
        </p:txBody>
      </p:sp>
      <p:sp>
        <p:nvSpPr>
          <p:cNvPr id="314" name="Google Shape;314;p41"/>
          <p:cNvSpPr/>
          <p:nvPr/>
        </p:nvSpPr>
        <p:spPr>
          <a:xfrm>
            <a:off x="3821112" y="1419225"/>
            <a:ext cx="339725" cy="223837"/>
          </a:xfrm>
          <a:custGeom>
            <a:avLst/>
            <a:gdLst/>
            <a:ahLst/>
            <a:cxnLst/>
            <a:rect l="l" t="t" r="r" b="b"/>
            <a:pathLst>
              <a:path w="339329" h="223243" extrusionOk="0">
                <a:moveTo>
                  <a:pt x="267891" y="26789"/>
                </a:moveTo>
                <a:lnTo>
                  <a:pt x="26789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0032" y="8930"/>
                </a:lnTo>
                <a:lnTo>
                  <a:pt x="250032" y="8930"/>
                </a:lnTo>
                <a:lnTo>
                  <a:pt x="241102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0367"/>
                </a:lnTo>
                <a:lnTo>
                  <a:pt x="1786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14313"/>
                </a:lnTo>
                <a:lnTo>
                  <a:pt x="17860" y="214313"/>
                </a:lnTo>
                <a:lnTo>
                  <a:pt x="26789" y="21431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214313"/>
                </a:lnTo>
                <a:lnTo>
                  <a:pt x="80367" y="214313"/>
                </a:lnTo>
                <a:lnTo>
                  <a:pt x="98227" y="205383"/>
                </a:lnTo>
                <a:lnTo>
                  <a:pt x="116086" y="205383"/>
                </a:lnTo>
                <a:lnTo>
                  <a:pt x="133946" y="196453"/>
                </a:lnTo>
                <a:lnTo>
                  <a:pt x="142875" y="196453"/>
                </a:lnTo>
                <a:lnTo>
                  <a:pt x="151805" y="187524"/>
                </a:lnTo>
                <a:lnTo>
                  <a:pt x="160735" y="17859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87524" y="160734"/>
                </a:lnTo>
                <a:lnTo>
                  <a:pt x="196453" y="151805"/>
                </a:lnTo>
                <a:lnTo>
                  <a:pt x="205383" y="142875"/>
                </a:lnTo>
                <a:lnTo>
                  <a:pt x="214313" y="133945"/>
                </a:lnTo>
                <a:lnTo>
                  <a:pt x="223242" y="125016"/>
                </a:lnTo>
                <a:lnTo>
                  <a:pt x="223242" y="11608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32172" y="98227"/>
                </a:lnTo>
                <a:lnTo>
                  <a:pt x="232172" y="98227"/>
                </a:lnTo>
                <a:lnTo>
                  <a:pt x="232172" y="89297"/>
                </a:lnTo>
                <a:lnTo>
                  <a:pt x="232172" y="89297"/>
                </a:lnTo>
                <a:lnTo>
                  <a:pt x="232172" y="80367"/>
                </a:lnTo>
                <a:lnTo>
                  <a:pt x="232172" y="80367"/>
                </a:lnTo>
                <a:lnTo>
                  <a:pt x="232172" y="80367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71438"/>
                </a:lnTo>
                <a:lnTo>
                  <a:pt x="232172" y="80367"/>
                </a:lnTo>
                <a:lnTo>
                  <a:pt x="232172" y="89297"/>
                </a:lnTo>
                <a:lnTo>
                  <a:pt x="223242" y="98227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14313" y="125016"/>
                </a:lnTo>
                <a:lnTo>
                  <a:pt x="214313" y="133945"/>
                </a:lnTo>
                <a:lnTo>
                  <a:pt x="223242" y="142875"/>
                </a:lnTo>
                <a:lnTo>
                  <a:pt x="223242" y="151805"/>
                </a:lnTo>
                <a:lnTo>
                  <a:pt x="223242" y="160734"/>
                </a:lnTo>
                <a:lnTo>
                  <a:pt x="223242" y="169664"/>
                </a:lnTo>
                <a:lnTo>
                  <a:pt x="214313" y="178594"/>
                </a:lnTo>
                <a:lnTo>
                  <a:pt x="214313" y="187524"/>
                </a:lnTo>
                <a:lnTo>
                  <a:pt x="223242" y="187524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32172" y="205383"/>
                </a:lnTo>
                <a:lnTo>
                  <a:pt x="232172" y="205383"/>
                </a:lnTo>
                <a:lnTo>
                  <a:pt x="241102" y="205383"/>
                </a:lnTo>
                <a:lnTo>
                  <a:pt x="250032" y="214313"/>
                </a:lnTo>
                <a:lnTo>
                  <a:pt x="258961" y="214313"/>
                </a:lnTo>
                <a:lnTo>
                  <a:pt x="258961" y="214313"/>
                </a:lnTo>
                <a:lnTo>
                  <a:pt x="267891" y="214313"/>
                </a:lnTo>
                <a:lnTo>
                  <a:pt x="276821" y="214313"/>
                </a:lnTo>
                <a:lnTo>
                  <a:pt x="285750" y="223242"/>
                </a:lnTo>
                <a:lnTo>
                  <a:pt x="294680" y="223242"/>
                </a:lnTo>
                <a:lnTo>
                  <a:pt x="303610" y="223242"/>
                </a:lnTo>
                <a:lnTo>
                  <a:pt x="312539" y="214313"/>
                </a:lnTo>
                <a:lnTo>
                  <a:pt x="330399" y="214313"/>
                </a:lnTo>
                <a:lnTo>
                  <a:pt x="339328" y="20538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0399" y="187524"/>
                </a:lnTo>
                <a:lnTo>
                  <a:pt x="330399" y="187524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4322762" y="1428750"/>
            <a:ext cx="115887" cy="26987"/>
          </a:xfrm>
          <a:custGeom>
            <a:avLst/>
            <a:gdLst/>
            <a:ahLst/>
            <a:cxnLst/>
            <a:rect l="l" t="t" r="r" b="b"/>
            <a:pathLst>
              <a:path w="116087" h="26790" extrusionOk="0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4322762" y="1517650"/>
            <a:ext cx="96837" cy="9525"/>
          </a:xfrm>
          <a:custGeom>
            <a:avLst/>
            <a:gdLst/>
            <a:ahLst/>
            <a:cxnLst/>
            <a:rect l="l" t="t" r="r" b="b"/>
            <a:pathLst>
              <a:path w="98227" h="8930" extrusionOk="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/>
          <p:nvPr/>
        </p:nvSpPr>
        <p:spPr>
          <a:xfrm>
            <a:off x="4795837" y="1169987"/>
            <a:ext cx="187325" cy="196850"/>
          </a:xfrm>
          <a:custGeom>
            <a:avLst/>
            <a:gdLst/>
            <a:ahLst/>
            <a:cxnLst/>
            <a:rect l="l" t="t" r="r" b="b"/>
            <a:pathLst>
              <a:path w="187525" h="196454" extrusionOk="0">
                <a:moveTo>
                  <a:pt x="8930" y="178594"/>
                </a:move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60735" y="11608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60735" y="178594"/>
                </a:lnTo>
                <a:lnTo>
                  <a:pt x="151805" y="178594"/>
                </a:lnTo>
                <a:lnTo>
                  <a:pt x="133946" y="169664"/>
                </a:lnTo>
                <a:lnTo>
                  <a:pt x="125016" y="169664"/>
                </a:lnTo>
                <a:lnTo>
                  <a:pt x="107156" y="169664"/>
                </a:lnTo>
                <a:lnTo>
                  <a:pt x="98227" y="169664"/>
                </a:lnTo>
                <a:lnTo>
                  <a:pt x="80367" y="169664"/>
                </a:lnTo>
                <a:lnTo>
                  <a:pt x="62508" y="178594"/>
                </a:lnTo>
                <a:lnTo>
                  <a:pt x="53578" y="178594"/>
                </a:lnTo>
                <a:lnTo>
                  <a:pt x="35719" y="18752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87524"/>
                </a:lnTo>
                <a:lnTo>
                  <a:pt x="35719" y="187524"/>
                </a:lnTo>
                <a:lnTo>
                  <a:pt x="62508" y="178594"/>
                </a:lnTo>
                <a:lnTo>
                  <a:pt x="80367" y="15180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1"/>
          <p:cNvSpPr/>
          <p:nvPr/>
        </p:nvSpPr>
        <p:spPr>
          <a:xfrm>
            <a:off x="5099050" y="1179512"/>
            <a:ext cx="125412" cy="150812"/>
          </a:xfrm>
          <a:custGeom>
            <a:avLst/>
            <a:gdLst/>
            <a:ahLst/>
            <a:cxnLst/>
            <a:rect l="l" t="t" r="r" b="b"/>
            <a:pathLst>
              <a:path w="125016" h="151805" extrusionOk="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51804"/>
                </a:lnTo>
                <a:lnTo>
                  <a:pt x="35718" y="151804"/>
                </a:lnTo>
                <a:lnTo>
                  <a:pt x="35718" y="151804"/>
                </a:lnTo>
                <a:lnTo>
                  <a:pt x="44648" y="151804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0367" y="98226"/>
                </a:lnTo>
                <a:lnTo>
                  <a:pt x="80367" y="80367"/>
                </a:lnTo>
                <a:lnTo>
                  <a:pt x="89296" y="71437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4660900" y="1428750"/>
            <a:ext cx="642937" cy="61912"/>
          </a:xfrm>
          <a:custGeom>
            <a:avLst/>
            <a:gdLst/>
            <a:ahLst/>
            <a:cxnLst/>
            <a:rect l="l" t="t" r="r" b="b"/>
            <a:pathLst>
              <a:path w="642938" h="62509" extrusionOk="0">
                <a:moveTo>
                  <a:pt x="893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62508" y="35719"/>
                </a:lnTo>
                <a:lnTo>
                  <a:pt x="98226" y="26789"/>
                </a:lnTo>
                <a:lnTo>
                  <a:pt x="151805" y="17859"/>
                </a:lnTo>
                <a:lnTo>
                  <a:pt x="205383" y="8929"/>
                </a:lnTo>
                <a:lnTo>
                  <a:pt x="258961" y="8929"/>
                </a:lnTo>
                <a:lnTo>
                  <a:pt x="312539" y="8929"/>
                </a:lnTo>
                <a:lnTo>
                  <a:pt x="366117" y="8929"/>
                </a:lnTo>
                <a:lnTo>
                  <a:pt x="419695" y="8929"/>
                </a:lnTo>
                <a:lnTo>
                  <a:pt x="464344" y="8929"/>
                </a:lnTo>
                <a:lnTo>
                  <a:pt x="508992" y="0"/>
                </a:lnTo>
                <a:lnTo>
                  <a:pt x="553641" y="0"/>
                </a:lnTo>
                <a:lnTo>
                  <a:pt x="580430" y="0"/>
                </a:lnTo>
                <a:lnTo>
                  <a:pt x="607219" y="0"/>
                </a:lnTo>
                <a:lnTo>
                  <a:pt x="625078" y="0"/>
                </a:lnTo>
                <a:lnTo>
                  <a:pt x="634008" y="8929"/>
                </a:lnTo>
                <a:lnTo>
                  <a:pt x="642937" y="8929"/>
                </a:lnTo>
                <a:lnTo>
                  <a:pt x="642937" y="8929"/>
                </a:lnTo>
                <a:lnTo>
                  <a:pt x="634008" y="17859"/>
                </a:lnTo>
                <a:lnTo>
                  <a:pt x="625078" y="17859"/>
                </a:lnTo>
                <a:lnTo>
                  <a:pt x="607219" y="17859"/>
                </a:lnTo>
                <a:lnTo>
                  <a:pt x="598289" y="17859"/>
                </a:lnTo>
                <a:lnTo>
                  <a:pt x="598289" y="17859"/>
                </a:lnTo>
                <a:lnTo>
                  <a:pt x="598289" y="1785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/>
          <p:nvPr/>
        </p:nvSpPr>
        <p:spPr>
          <a:xfrm>
            <a:off x="4929187" y="1535112"/>
            <a:ext cx="115887" cy="260350"/>
          </a:xfrm>
          <a:custGeom>
            <a:avLst/>
            <a:gdLst/>
            <a:ahLst/>
            <a:cxnLst/>
            <a:rect l="l" t="t" r="r" b="b"/>
            <a:pathLst>
              <a:path w="116086" h="258962" extrusionOk="0">
                <a:moveTo>
                  <a:pt x="44648" y="17859"/>
                </a:moveTo>
                <a:lnTo>
                  <a:pt x="4464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8" y="258961"/>
                </a:lnTo>
                <a:lnTo>
                  <a:pt x="53578" y="250031"/>
                </a:lnTo>
                <a:lnTo>
                  <a:pt x="71437" y="250031"/>
                </a:lnTo>
                <a:lnTo>
                  <a:pt x="89296" y="241102"/>
                </a:lnTo>
                <a:lnTo>
                  <a:pt x="98226" y="241102"/>
                </a:lnTo>
                <a:lnTo>
                  <a:pt x="107156" y="232172"/>
                </a:lnTo>
                <a:lnTo>
                  <a:pt x="116085" y="232172"/>
                </a:lnTo>
                <a:lnTo>
                  <a:pt x="116085" y="232172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1"/>
          <p:cNvSpPr/>
          <p:nvPr/>
        </p:nvSpPr>
        <p:spPr>
          <a:xfrm>
            <a:off x="4875212" y="1643062"/>
            <a:ext cx="134937" cy="17462"/>
          </a:xfrm>
          <a:custGeom>
            <a:avLst/>
            <a:gdLst/>
            <a:ahLst/>
            <a:cxnLst/>
            <a:rect l="l" t="t" r="r" b="b"/>
            <a:pathLst>
              <a:path w="133947" h="17861" extrusionOk="0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264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Free Fall</a:t>
            </a:r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1"/>
          </p:nvPr>
        </p:nvSpPr>
        <p:spPr>
          <a:xfrm>
            <a:off x="265112" y="1468437"/>
            <a:ext cx="8691562" cy="32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“falling” under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influence of gravity only - with no air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resistance.  </a:t>
            </a:r>
            <a:r>
              <a:rPr lang="en-US" sz="3600" b="0" i="0" u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UP or down.</a:t>
            </a:r>
            <a:endParaRPr sz="4000" b="0" i="0" u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Freely falling objects on Earth accelerate at the rate of 10 m/s/s, i.e., 10 m/s</a:t>
            </a:r>
            <a:r>
              <a:rPr lang="en-US" sz="32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(more precisely, 9.8 m/s</a:t>
            </a:r>
            <a:r>
              <a:rPr lang="en-US" sz="32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Literacy!!!</a:t>
            </a: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writing explain what acceleration 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smtClean="0"/>
              <a:t>What is the difference between velocity and acceleration? (</a:t>
            </a:r>
            <a:r>
              <a:rPr lang="en-US" dirty="0" smtClean="0">
                <a:solidFill>
                  <a:srgbClr val="FF0000"/>
                </a:solidFill>
              </a:rPr>
              <a:t>No science or math words!!!)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smtClean="0"/>
              <a:t>Word bank:  fast, whoop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cat jumps from a burning kitten factory…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http://www.dailymail.co.uk/news/article-2606977/Caught-camera-Moment-cat-trying-escape-house-fire-jumps-floor-SURVIVES-minutes-roof-collapse.html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does the pillow truck have to get in place to catch it?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1792287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Pillow delivery truck picture </a:t>
            </a:r>
            <a:r>
              <a:rPr lang="en-US" sz="20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not available</a:t>
            </a:r>
            <a:endParaRPr/>
          </a:p>
        </p:txBody>
      </p:sp>
      <p:pic>
        <p:nvPicPr>
          <p:cNvPr id="345" name="Google Shape;345;p45" descr="Image result for kitten facto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454" r="4453"/>
          <a:stretch/>
        </p:blipFill>
        <p:spPr>
          <a:xfrm>
            <a:off x="1792287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>
            <a:spLocks noGrp="1"/>
          </p:cNvSpPr>
          <p:nvPr>
            <p:ph type="body" idx="1"/>
          </p:nvPr>
        </p:nvSpPr>
        <p:spPr>
          <a:xfrm>
            <a:off x="1792287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kitten lives happily ever after!!!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1792287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Kittens being returned</a:t>
            </a:r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1"/>
          </p:nvPr>
        </p:nvSpPr>
        <p:spPr>
          <a:xfrm>
            <a:off x="1792287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take more time going up or down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Toss the ball activity…</a:t>
            </a:r>
            <a:endParaRPr/>
          </a:p>
        </p:txBody>
      </p:sp>
      <p:pic>
        <p:nvPicPr>
          <p:cNvPr id="353" name="Google Shape;353;p46" descr="Image result for kitten thrown up in the ai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54" r="5555"/>
          <a:stretch/>
        </p:blipFill>
        <p:spPr>
          <a:xfrm>
            <a:off x="1792287" y="68580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automobile is accelerating when it is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slowing down to a stop.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rounding a curve at a steady speed.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Stopped.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Going really fast.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and B only</a:t>
            </a:r>
            <a:endParaRPr/>
          </a:p>
        </p:txBody>
      </p:sp>
      <p:sp>
        <p:nvSpPr>
          <p:cNvPr id="359" name="Google Shape;359;p47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 and velocity are actually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rates but for different quantities.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when direction is not a factor.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when an object is freely falling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65" name="Google Shape;365;p48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66" name="Google Shape;36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975" y="2732087"/>
            <a:ext cx="17875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987" y="3902075"/>
            <a:ext cx="28575" cy="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can be accelerating while the speed is zero.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yes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endParaRPr/>
          </a:p>
        </p:txBody>
      </p:sp>
      <p:sp>
        <p:nvSpPr>
          <p:cNvPr id="373" name="Google Shape;373;p49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217487" y="630237"/>
            <a:ext cx="4556125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lang="en-US" sz="42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Scalar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SCALAR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ANY quantity in physics that has </a:t>
            </a:r>
            <a:r>
              <a:rPr lang="en-US" sz="26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MAGNITUDE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NOT a direction associated with 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Magnitude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numerical value with units.</a:t>
            </a:r>
            <a:endParaRPr/>
          </a:p>
        </p:txBody>
      </p:sp>
      <p:graphicFrame>
        <p:nvGraphicFramePr>
          <p:cNvPr id="103" name="Google Shape;103;p15"/>
          <p:cNvGraphicFramePr/>
          <p:nvPr/>
        </p:nvGraphicFramePr>
        <p:xfrm>
          <a:off x="4919662" y="1160462"/>
          <a:ext cx="4038600" cy="4607455"/>
        </p:xfrm>
        <a:graphic>
          <a:graphicData uri="http://schemas.openxmlformats.org/drawingml/2006/table">
            <a:tbl>
              <a:tblPr>
                <a:noFill/>
                <a:tableStyleId>{E42717BE-83BD-4228-92F0-81CCB06E7249}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Scalar Example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Magnitude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Speed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m/s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Distance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m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years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Heat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 calories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can be accelerating while the speed is constant.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yes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0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can be accelerating while the velocity is constant.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yes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1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that has zero acceleration must have a constant speed.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yes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speed of a thing thrown up at the top of it’s flight is.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0m/s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m/s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endParaRPr/>
          </a:p>
          <a:p>
            <a:pPr marL="4572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acceleration of a thing thrown up at the top of it’s flight is.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0m/s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m/s</a:t>
            </a:r>
            <a:r>
              <a:rPr lang="en-US" sz="28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4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acceleration of a thing thrown up at the top of it’s flight is.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0m/s</a:t>
            </a:r>
            <a:r>
              <a:rPr lang="en-US" sz="28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m/s</a:t>
            </a:r>
            <a:r>
              <a:rPr lang="en-US" sz="28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velocity of a thing thrown up at the top of it’s flight is.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Remaining constant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m/s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 and velocity are actually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rates but for different quantities.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when direction is not a factor.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when an object is freely falling.</a:t>
            </a:r>
            <a:endParaRPr/>
          </a:p>
        </p:txBody>
      </p:sp>
      <p:sp>
        <p:nvSpPr>
          <p:cNvPr id="421" name="Google Shape;421;p57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ANSWER</a:t>
            </a:r>
            <a:endParaRPr/>
          </a:p>
        </p:txBody>
      </p:sp>
      <p:sp>
        <p:nvSpPr>
          <p:cNvPr id="422" name="Google Shape;422;p57"/>
          <p:cNvSpPr txBox="1"/>
          <p:nvPr/>
        </p:nvSpPr>
        <p:spPr>
          <a:xfrm>
            <a:off x="765175" y="4227512"/>
            <a:ext cx="70167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Explanation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 is the rate at which distance changes over time,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 is the rate at which velocity changes over time.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title"/>
          </p:nvPr>
        </p:nvSpPr>
        <p:spPr>
          <a:xfrm>
            <a:off x="457200" y="53975"/>
            <a:ext cx="8229600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1"/>
          </p:nvPr>
        </p:nvSpPr>
        <p:spPr>
          <a:xfrm>
            <a:off x="280987" y="957262"/>
            <a:ext cx="8555037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Galileo increased the inclination of inclined planes.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Steeper inclines gave greater accelerations.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incline was vertical, acceleration was max, same as that of the falling object.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air resistance was negligible, all objects fell with the same unchanging acceleration.</a:t>
            </a:r>
            <a:endParaRPr/>
          </a:p>
        </p:txBody>
      </p:sp>
      <p:sp>
        <p:nvSpPr>
          <p:cNvPr id="429" name="Google Shape;429;p58"/>
          <p:cNvSpPr txBox="1"/>
          <p:nvPr/>
        </p:nvSpPr>
        <p:spPr>
          <a:xfrm>
            <a:off x="7935912" y="628015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30" name="Google Shape;430;p58" descr="Fig3-6_AnimGIF[12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100" y="3978275"/>
            <a:ext cx="57658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 your hang time</a:t>
            </a:r>
            <a:endParaRPr/>
          </a:p>
        </p:txBody>
      </p:sp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https://www.youtube.com/watch?v=-qTAeVGl_e8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2373312" cy="10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Vector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VECTOR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ANY quantity in physics that has BOTH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MAGNITUDE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DIRECTION.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1658937" y="3530600"/>
          <a:ext cx="6259500" cy="2586290"/>
        </p:xfrm>
        <a:graphic>
          <a:graphicData uri="http://schemas.openxmlformats.org/drawingml/2006/table">
            <a:tbl>
              <a:tblPr>
                <a:noFill/>
                <a:tableStyleId>{E42717BE-83BD-4228-92F0-81CCB06E7249}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Vector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Magnitude &amp; Direction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Velocity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m/s, N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Acceleration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m/s/s, E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Force</a:t>
                      </a:r>
                      <a:endParaRPr/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N, West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" name="Google Shape;111;p16"/>
          <p:cNvSpPr txBox="1"/>
          <p:nvPr/>
        </p:nvSpPr>
        <p:spPr>
          <a:xfrm>
            <a:off x="1741487" y="2700337"/>
            <a:ext cx="62118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https://www.youtube.com/watch?v=GKQdkS0qG3g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7862" y="28575"/>
            <a:ext cx="1474787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264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Free Fall</a:t>
            </a:r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1"/>
          </p:nvPr>
        </p:nvSpPr>
        <p:spPr>
          <a:xfrm>
            <a:off x="265112" y="1468437"/>
            <a:ext cx="8691562" cy="32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“Falling”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the influence of gravity only - with no air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resistance,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going up or down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Freely falling objects on Earth accelerate at the rate of 10 m/s/s, i.e., 10 m/s</a:t>
            </a:r>
            <a:r>
              <a:rPr lang="en-US" sz="32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(more precisely, 9.8 m/s</a:t>
            </a:r>
            <a:r>
              <a:rPr lang="en-US" sz="32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3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0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falling object has a constant…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speed.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velocity.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acceleration.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0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Fast?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59007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Free Fall—How Fast?</a:t>
            </a:r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body" idx="1"/>
          </p:nvPr>
        </p:nvSpPr>
        <p:spPr>
          <a:xfrm>
            <a:off x="412750" y="1011237"/>
            <a:ext cx="6099175" cy="10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velocity acquired by an object starting from rest is</a:t>
            </a:r>
            <a:endParaRPr/>
          </a:p>
        </p:txBody>
      </p:sp>
      <p:sp>
        <p:nvSpPr>
          <p:cNvPr id="449" name="Google Shape;449;p61"/>
          <p:cNvSpPr txBox="1"/>
          <p:nvPr/>
        </p:nvSpPr>
        <p:spPr>
          <a:xfrm>
            <a:off x="7412037" y="62960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0" name="Google Shape;450;p61"/>
          <p:cNvSpPr txBox="1"/>
          <p:nvPr/>
        </p:nvSpPr>
        <p:spPr>
          <a:xfrm>
            <a:off x="355600" y="3165475"/>
            <a:ext cx="6099175" cy="294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under free fall, when acceleration is 10 m/s</a:t>
            </a:r>
            <a:r>
              <a:rPr lang="en-US" sz="26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speed is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 m/s after 1 s.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20 m/s after 2 s.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30 m/s after 3 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so on.</a:t>
            </a:r>
            <a:endParaRPr/>
          </a:p>
        </p:txBody>
      </p:sp>
      <p:pic>
        <p:nvPicPr>
          <p:cNvPr id="451" name="Google Shape;45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2368550"/>
            <a:ext cx="4881562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1" descr="Fig3-7_Anim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662" y="1028700"/>
            <a:ext cx="2530475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free-falling object has a speed of 30 m/s at one instant. Exactly 1 s later its speed will be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m/s.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m/s.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m/s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8" name="Google Shape;458;p62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Fast?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59" name="Google Shape;4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2825" y="3232150"/>
            <a:ext cx="19050" cy="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832850" cy="327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free-falling object has a speed of 30 m/s at one instant. Exactly 1 s later its speed will be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m/s.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35 m/s.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m/s.</a:t>
            </a:r>
            <a:endParaRPr/>
          </a:p>
        </p:txBody>
      </p:sp>
      <p:sp>
        <p:nvSpPr>
          <p:cNvPr id="465" name="Google Shape;465;p63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Fast?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ANSWER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66" name="Google Shape;466;p63"/>
          <p:cNvSpPr txBox="1"/>
          <p:nvPr/>
        </p:nvSpPr>
        <p:spPr>
          <a:xfrm>
            <a:off x="976312" y="4557712"/>
            <a:ext cx="7304087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Explanation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second later its speed will be 40 m/s, which is more than 35 m/s.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626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</p:txBody>
      </p:sp>
      <p:sp>
        <p:nvSpPr>
          <p:cNvPr id="472" name="Google Shape;472;p64"/>
          <p:cNvSpPr txBox="1">
            <a:spLocks noGrp="1"/>
          </p:cNvSpPr>
          <p:nvPr>
            <p:ph type="body" idx="1"/>
          </p:nvPr>
        </p:nvSpPr>
        <p:spPr>
          <a:xfrm>
            <a:off x="412750" y="1011237"/>
            <a:ext cx="8001000" cy="10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distance covered by an accelerating object starting from rest is</a:t>
            </a:r>
            <a:endParaRPr/>
          </a:p>
        </p:txBody>
      </p:sp>
      <p:sp>
        <p:nvSpPr>
          <p:cNvPr id="473" name="Google Shape;473;p64"/>
          <p:cNvSpPr txBox="1"/>
          <p:nvPr/>
        </p:nvSpPr>
        <p:spPr>
          <a:xfrm>
            <a:off x="355600" y="3165475"/>
            <a:ext cx="7869237" cy="294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under free fall, when acceleration is 10 m/s</a:t>
            </a:r>
            <a:r>
              <a:rPr lang="en-US" sz="26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distance is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m after 1 s.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 m after 2 s.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 m after 3 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so on.</a:t>
            </a:r>
            <a:endParaRPr/>
          </a:p>
        </p:txBody>
      </p:sp>
      <p:pic>
        <p:nvPicPr>
          <p:cNvPr id="474" name="Google Shape;47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25" y="2420937"/>
            <a:ext cx="7119937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distance covered of a freely falling object starting from rest after 4 s?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m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m</a:t>
            </a:r>
            <a:endParaRPr/>
          </a:p>
        </p:txBody>
      </p:sp>
      <p:sp>
        <p:nvSpPr>
          <p:cNvPr id="480" name="Google Shape;480;p65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81" name="Google Shape;48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337" y="2201862"/>
            <a:ext cx="3349625" cy="125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6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displacement  of a freely falling object starting from rest after 4 s?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m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m</a:t>
            </a:r>
            <a:endParaRPr/>
          </a:p>
        </p:txBody>
      </p:sp>
      <p:sp>
        <p:nvSpPr>
          <p:cNvPr id="487" name="Google Shape;487;p6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know how far something has to fall, can you calculate it’s speed?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Someone can, but I can’t</a:t>
            </a:r>
            <a:endParaRPr/>
          </a:p>
        </p:txBody>
      </p:sp>
      <p:sp>
        <p:nvSpPr>
          <p:cNvPr id="493" name="Google Shape;493;p67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8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speed of a freely falling object starting from rest after 4 s?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m/s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m/s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m/s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m/s</a:t>
            </a:r>
            <a:endParaRPr/>
          </a:p>
        </p:txBody>
      </p:sp>
      <p:sp>
        <p:nvSpPr>
          <p:cNvPr id="499" name="Google Shape;499;p68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71487" y="260350"/>
            <a:ext cx="8229600" cy="631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Vectors can be shown by little arrows over quantities in equations or drawings.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also break one vector into component vectors, which is what we will do a lot.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525" y="1558925"/>
            <a:ext cx="5045075" cy="13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472598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450" y="4725987"/>
            <a:ext cx="40481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9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the hang time of a turtle that can jump 5m high.</a:t>
            </a:r>
            <a:endParaRPr/>
          </a:p>
        </p:txBody>
      </p:sp>
      <p:sp>
        <p:nvSpPr>
          <p:cNvPr id="505" name="Google Shape;505;p69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06" name="Google Shape;506;p69" descr="C:\Users\tcraft\AppData\Local\Microsoft\Windows\Temporary Internet Files\Content.IE5\CUDFW7MG\Rafturtl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800" y="2087562"/>
            <a:ext cx="1312862" cy="2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0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high can a turtle jump if his hang time is 1 sec.</a:t>
            </a:r>
            <a:endParaRPr/>
          </a:p>
        </p:txBody>
      </p:sp>
      <p:sp>
        <p:nvSpPr>
          <p:cNvPr id="512" name="Google Shape;512;p70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the hang time of a turtle that can jump 12m high.</a:t>
            </a:r>
            <a:endParaRPr/>
          </a:p>
        </p:txBody>
      </p:sp>
      <p:sp>
        <p:nvSpPr>
          <p:cNvPr id="518" name="Google Shape;518;p71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2"/>
          <p:cNvSpPr txBox="1">
            <a:spLocks noGrp="1"/>
          </p:cNvSpPr>
          <p:nvPr>
            <p:ph type="body" idx="4294967295"/>
          </p:nvPr>
        </p:nvSpPr>
        <p:spPr>
          <a:xfrm>
            <a:off x="311150" y="1055687"/>
            <a:ext cx="8832850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high can a turtle jump if his hang time is 4sec.</a:t>
            </a:r>
            <a:endParaRPr/>
          </a:p>
        </p:txBody>
      </p:sp>
      <p:sp>
        <p:nvSpPr>
          <p:cNvPr id="524" name="Google Shape;524;p72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Fall—How Far?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NEIGHBOR</a:t>
            </a:r>
            <a:r>
              <a:rPr lang="en-US" sz="3200" b="1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813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6525" y="0"/>
            <a:ext cx="3927475" cy="407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4330700"/>
            <a:ext cx="6275387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115887" y="2754312"/>
            <a:ext cx="47021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 smtClean="0"/>
              <a:t>Distance is how far you_______.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 smtClean="0"/>
              <a:t>Displacement is how far you________.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Distance vs Displacement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What is the </a:t>
            </a:r>
            <a:r>
              <a:rPr lang="en-US" sz="3200" b="0" i="0" u="none" strike="noStrike" cap="none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distance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the race car drivers in the Indy 500? (in miles)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the </a:t>
            </a:r>
            <a:r>
              <a:rPr lang="en-US" sz="3200" b="0" i="0" u="none" strike="noStrike" cap="none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displacement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the race car drivers in the Indy 500? (in miles)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Distance vs displacement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1408112" y="1887537"/>
            <a:ext cx="5965825" cy="245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en-US" sz="3200" b="0" i="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What is the displacement of the cross-country team if they begin at the school, run 10 miles and finish back at the school?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11512</TotalTime>
  <Words>1939</Words>
  <Application>Microsoft Office PowerPoint</Application>
  <PresentationFormat>On-screen Show (4:3)</PresentationFormat>
  <Paragraphs>346</Paragraphs>
  <Slides>63</Slides>
  <Notes>62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Garamond</vt:lpstr>
      <vt:lpstr>Quattrocento Sans</vt:lpstr>
      <vt:lpstr>Arial</vt:lpstr>
      <vt:lpstr>Default Design</vt:lpstr>
      <vt:lpstr>PowerPoint Presentation</vt:lpstr>
      <vt:lpstr>This lecture will help you understand:</vt:lpstr>
      <vt:lpstr>This lecture will help you understand:</vt:lpstr>
      <vt:lpstr>PowerPoint Presentation</vt:lpstr>
      <vt:lpstr>Vector</vt:lpstr>
      <vt:lpstr>PowerPoint Presentation</vt:lpstr>
      <vt:lpstr>PowerPoint Presentation</vt:lpstr>
      <vt:lpstr>Distance vs Displacement</vt:lpstr>
      <vt:lpstr>Distance vs displacement</vt:lpstr>
      <vt:lpstr>Motion Is Relative</vt:lpstr>
      <vt:lpstr>What if we looked at the earth relative to the center of the galaxy??!!</vt:lpstr>
      <vt:lpstr>Speed</vt:lpstr>
      <vt:lpstr>Speed</vt:lpstr>
      <vt:lpstr>Average Speed</vt:lpstr>
      <vt:lpstr>PowerPoint Presentation</vt:lpstr>
      <vt:lpstr>PowerPoint Presentation</vt:lpstr>
      <vt:lpstr>Instantaneous Speed</vt:lpstr>
      <vt:lpstr>Velocity</vt:lpstr>
      <vt:lpstr>Speed and Velocity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Acceleration</vt:lpstr>
      <vt:lpstr>Acceleration</vt:lpstr>
      <vt:lpstr>Acceleration</vt:lpstr>
      <vt:lpstr>Don’t say deceleration</vt:lpstr>
      <vt:lpstr>Free Fall</vt:lpstr>
      <vt:lpstr>Literacy!!!</vt:lpstr>
      <vt:lpstr>PowerPoint Presentation</vt:lpstr>
      <vt:lpstr>Pillow delivery truck picture not available</vt:lpstr>
      <vt:lpstr>Kittens being returned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Acceleration</vt:lpstr>
      <vt:lpstr>Find your hang time</vt:lpstr>
      <vt:lpstr>Free Fall</vt:lpstr>
      <vt:lpstr>PowerPoint Presentation</vt:lpstr>
      <vt:lpstr>Free Fall—How Fast?</vt:lpstr>
      <vt:lpstr>PowerPoint Presentation</vt:lpstr>
      <vt:lpstr>PowerPoint Presentation</vt:lpstr>
      <vt:lpstr>Free Fall—How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GRIST</dc:creator>
  <cp:lastModifiedBy>District Employee</cp:lastModifiedBy>
  <cp:revision>14</cp:revision>
  <dcterms:modified xsi:type="dcterms:W3CDTF">2019-08-27T21:34:06Z</dcterms:modified>
</cp:coreProperties>
</file>