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Average" panose="020B0604020202020204" charset="0"/>
      <p:regular r:id="rId24"/>
    </p:embeddedFont>
    <p:embeddedFont>
      <p:font typeface="Oswa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trict Employee" initials="D9R" lastIdx="1" clrIdx="0">
    <p:extLst>
      <p:ext uri="{19B8F6BF-5375-455C-9EA6-DF929625EA0E}">
        <p15:presenceInfo xmlns:p15="http://schemas.microsoft.com/office/powerpoint/2012/main" userId="District Employ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1a400e3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1a400e3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Vestigial: reduced form of a structure; leftover structures, not used anymore.  Why would a whale have a femur?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1a400e3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1a400e3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Rate of evolution: Gradualism (left--ex: alligators, sharks) vs Punctuated Equilibrium (right--ex: squirrels, antibiotic resistant bacteria) caused by any/all 5 mechanisms of evolution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1a400e3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1a400e3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Allopatric (left--PHYSICAL barrier) vs Sympatric (right--NO PHYSICAL barrier; due to errors in numbers of chromosomes [plants], for animals, habitat impact their speciation) speciation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1a400e3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1a400e3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Allopatric (left--PHYSICAL barrier) vs Sympatric (right--NO PHYSICAL barrier; due to errors in numbers of chromosomes [plants], for animals, habitat impact their speciation) speciation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49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1a400e3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21a400e3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Taxonomy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1a400e3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1a400e3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1a400e3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1a400e3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flow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1a400e39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1a400e39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Bottleneck Effect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1a400e3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21a400e3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Founder effect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21a400e3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21a400e3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21a400e3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21a400e3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1a400e3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1a400e3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Selection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1a400e3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1a400e3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sexual selection (ex: behavioral isolation, sexual dimorphism--females look way different than males) PREZYGOTIC BARRIOR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necessarily dictated by genetics, but by behavior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1a400e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1a400e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21a400e3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21a400e3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21a400e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21a400e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1a400e3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1a400e3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1a400e3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1a400e3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1a400e3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1a400e3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Homologous: same structure/varied function, come from a common ancestor (mammals, reptiles, fish, etc)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1a400e3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1a400e3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Analogous: similar function/different structure; different common ancestor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Unit Review Time!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962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Vestigial: reduced form of a structure; leftover structures, not used anymore. 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650" y="1426278"/>
            <a:ext cx="5282700" cy="441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dirty="0" smtClean="0"/>
              <a:t>:</a:t>
            </a:r>
          </a:p>
          <a:p>
            <a:pPr marL="0" lvl="0" indent="0"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" dirty="0" smtClean="0"/>
              <a:t> Gradualism (left--ex: alligators,</a:t>
            </a:r>
            <a:r>
              <a:rPr lang="en" dirty="0"/>
              <a:t> Punctuated </a:t>
            </a:r>
            <a:r>
              <a:rPr lang="en" dirty="0" smtClean="0"/>
              <a:t>Equilibrium</a:t>
            </a:r>
            <a:r>
              <a:rPr lang="en" dirty="0"/>
              <a:t> (right--ex: squirrels, antibiotic resistant bacteria)</a:t>
            </a:r>
            <a:r>
              <a:rPr lang="en" dirty="0" smtClean="0"/>
              <a:t> </a:t>
            </a:r>
            <a:endParaRPr dirty="0"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5015"/>
          <a:stretch/>
        </p:blipFill>
        <p:spPr>
          <a:xfrm>
            <a:off x="1450851" y="120934"/>
            <a:ext cx="561535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 </a:t>
            </a:r>
            <a:r>
              <a:rPr lang="en-US" b="1" dirty="0" smtClean="0"/>
              <a:t>Speciation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4"/>
                </a:solidFill>
              </a:rPr>
              <a:t>is how a new kind of plant or animal species is created</a:t>
            </a:r>
            <a:endParaRPr lang="en-US" b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en-US" dirty="0" smtClean="0"/>
              <a:t>Two types </a:t>
            </a:r>
            <a:r>
              <a:rPr lang="en-US" dirty="0"/>
              <a:t>of speciation: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allopatric</a:t>
            </a:r>
          </a:p>
          <a:p>
            <a:pPr marL="114300" indent="0">
              <a:buNone/>
            </a:pPr>
            <a:r>
              <a:rPr lang="en-US" dirty="0" smtClean="0"/>
              <a:t>sympatric.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" dirty="0"/>
              <a:t>Rate of evolution: </a:t>
            </a:r>
            <a:endParaRPr lang="en" dirty="0" smtClean="0"/>
          </a:p>
          <a:p>
            <a:pPr marL="114300" indent="0">
              <a:buNone/>
            </a:pPr>
            <a:r>
              <a:rPr lang="en" b="1" dirty="0" smtClean="0"/>
              <a:t>Gradualism</a:t>
            </a:r>
            <a:r>
              <a:rPr lang="en" dirty="0" smtClean="0"/>
              <a:t> </a:t>
            </a:r>
            <a:r>
              <a:rPr lang="en" dirty="0"/>
              <a:t>(left--ex: alligators, sharks</a:t>
            </a:r>
            <a:r>
              <a:rPr lang="en" dirty="0" smtClean="0"/>
              <a:t>)</a:t>
            </a:r>
          </a:p>
          <a:p>
            <a:pPr marL="114300" indent="0">
              <a:buNone/>
            </a:pPr>
            <a:r>
              <a:rPr lang="en" b="1" dirty="0" smtClean="0"/>
              <a:t>Punctuated </a:t>
            </a:r>
            <a:r>
              <a:rPr lang="en" b="1" dirty="0"/>
              <a:t>Equilibrium </a:t>
            </a:r>
            <a:endParaRPr b="1" dirty="0"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5132"/>
          <a:stretch/>
        </p:blipFill>
        <p:spPr>
          <a:xfrm>
            <a:off x="8507393" y="2102975"/>
            <a:ext cx="237160" cy="45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06327"/>
              </p:ext>
            </p:extLst>
          </p:nvPr>
        </p:nvGraphicFramePr>
        <p:xfrm>
          <a:off x="7715183" y="4703625"/>
          <a:ext cx="147320" cy="17556480"/>
        </p:xfrm>
        <a:graphic>
          <a:graphicData uri="http://schemas.openxmlformats.org/drawingml/2006/table">
            <a:tbl>
              <a:tblPr/>
              <a:tblGrid>
                <a:gridCol w="147320">
                  <a:extLst>
                    <a:ext uri="{9D8B030D-6E8A-4147-A177-3AD203B41FA5}">
                      <a16:colId xmlns:a16="http://schemas.microsoft.com/office/drawing/2014/main" val="1398436634"/>
                    </a:ext>
                  </a:extLst>
                </a:gridCol>
              </a:tblGrid>
              <a:tr h="1414266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development of many similar species in a </a:t>
                      </a:r>
                      <a:r>
                        <a:rPr lang="en-US" dirty="0" smtClean="0">
                          <a:effectLst/>
                        </a:rPr>
                        <a:t>single </a:t>
                      </a:r>
                      <a:r>
                        <a:rPr lang="en-US" dirty="0">
                          <a:effectLst/>
                        </a:rPr>
                        <a:t>habitat, each with a different specialization.</a:t>
                      </a:r>
                    </a:p>
                  </a:txBody>
                  <a:tcPr marL="60960" marR="6096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816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Left and right?</a:t>
            </a:r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endParaRPr lang="en-US" dirty="0"/>
          </a:p>
          <a:p>
            <a:pPr marL="0" lvl="0" indent="0">
              <a:spcAft>
                <a:spcPts val="1600"/>
              </a:spcAft>
              <a:buNone/>
            </a:pP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B.  when </a:t>
            </a:r>
            <a:r>
              <a:rPr lang="en-US" dirty="0"/>
              <a:t>a species divides into separate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groups </a:t>
            </a:r>
            <a:r>
              <a:rPr lang="en-US" dirty="0"/>
              <a:t>which are isolated </a:t>
            </a:r>
            <a:r>
              <a:rPr lang="en-US" dirty="0" smtClean="0"/>
              <a:t>physically 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from </a:t>
            </a:r>
            <a:r>
              <a:rPr lang="en-US" dirty="0"/>
              <a:t>one another, and a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new </a:t>
            </a:r>
            <a:r>
              <a:rPr lang="en-US" dirty="0"/>
              <a:t>species develops.</a:t>
            </a:r>
            <a:endParaRPr dirty="0"/>
          </a:p>
        </p:txBody>
      </p: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5132"/>
          <a:stretch/>
        </p:blipFill>
        <p:spPr>
          <a:xfrm>
            <a:off x="4149644" y="100555"/>
            <a:ext cx="4895850" cy="4337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838" y="1597306"/>
            <a:ext cx="281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A.  development </a:t>
            </a:r>
            <a:r>
              <a:rPr lang="en-US" dirty="0">
                <a:solidFill>
                  <a:schemeClr val="tx1"/>
                </a:solidFill>
              </a:rPr>
              <a:t>of many similar species in a single habitat, each with a different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14726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614" y="162046"/>
            <a:ext cx="2657263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 of Evolution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 Flow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Genetic Drift (Bottleneck and Founder Effect)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Mutations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Natural Selection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Sexual Selection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50" y="1324450"/>
            <a:ext cx="5589875" cy="21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r="66621"/>
          <a:stretch/>
        </p:blipFill>
        <p:spPr>
          <a:xfrm>
            <a:off x="2861575" y="665150"/>
            <a:ext cx="2427600" cy="41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100" y="598702"/>
            <a:ext cx="5499634" cy="37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3" y="842963"/>
            <a:ext cx="81819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Selection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5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4 principles: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Heritability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Variation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Reproductive Advantage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Overproduction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45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Types: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Stabilizing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Directional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Disruptive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850" y="496625"/>
            <a:ext cx="5454875" cy="4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247675" y="4453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https://www.youtube.com/watch?v=CYcs73oeFkc</a:t>
            </a:r>
            <a:endParaRPr sz="2400" dirty="0"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875" y="938213"/>
            <a:ext cx="58102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313" y="1269000"/>
            <a:ext cx="4809375" cy="31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750" y="1187575"/>
            <a:ext cx="5589874" cy="27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425" y="907812"/>
            <a:ext cx="5438550" cy="33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98" y="415150"/>
            <a:ext cx="6313750" cy="43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of Evolution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Anatomy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DNA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Embryology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Fossils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Homologous: same structure/varied function</a:t>
            </a:r>
            <a:endParaRPr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332" y="1152475"/>
            <a:ext cx="6293550" cy="39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Analogous: similar function/different structure</a:t>
            </a:r>
            <a:endParaRPr dirty="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730" y="1152475"/>
            <a:ext cx="6576450" cy="35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339</Words>
  <Application>Microsoft Office PowerPoint</Application>
  <PresentationFormat>On-screen Show (16:9)</PresentationFormat>
  <Paragraphs>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Average</vt:lpstr>
      <vt:lpstr>Arial</vt:lpstr>
      <vt:lpstr>Oswald</vt:lpstr>
      <vt:lpstr>Slate</vt:lpstr>
      <vt:lpstr>Evolution Unit Review Time!</vt:lpstr>
      <vt:lpstr>Natural Selection</vt:lpstr>
      <vt:lpstr>PowerPoint Presentation</vt:lpstr>
      <vt:lpstr>PowerPoint Presentation</vt:lpstr>
      <vt:lpstr>PowerPoint Presentation</vt:lpstr>
      <vt:lpstr>PowerPoint Presentation</vt:lpstr>
      <vt:lpstr>Evidence of Evolution</vt:lpstr>
      <vt:lpstr>Homologous: same structure/varied function</vt:lpstr>
      <vt:lpstr>Analogous: similar function/different structure</vt:lpstr>
      <vt:lpstr>Vestigial: reduced form of a structure; leftover structures, not used anymore. </vt:lpstr>
      <vt:lpstr>PowerPoint Presentation</vt:lpstr>
      <vt:lpstr>PowerPoint Presentation</vt:lpstr>
      <vt:lpstr>Left and right?</vt:lpstr>
      <vt:lpstr>PowerPoint Presentation</vt:lpstr>
      <vt:lpstr>Mechanisms of 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https://www.youtube.com/watch?v=CYcs73oeFkc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Unit Review Time!</dc:title>
  <dc:creator>THOMAS GRIST</dc:creator>
  <cp:lastModifiedBy>District Employee</cp:lastModifiedBy>
  <cp:revision>12</cp:revision>
  <dcterms:modified xsi:type="dcterms:W3CDTF">2018-11-06T15:11:22Z</dcterms:modified>
</cp:coreProperties>
</file>